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Lst>
  <p:sldSz cx="7559675" cy="1069181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29E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0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911262" y="3721000"/>
            <a:ext cx="5737152" cy="2566035"/>
          </a:xfrm>
          <a:solidFill>
            <a:srgbClr val="FFFFFF"/>
          </a:solidFill>
          <a:ln w="38100">
            <a:solidFill>
              <a:srgbClr val="404040"/>
            </a:solidFill>
          </a:ln>
        </p:spPr>
        <p:txBody>
          <a:bodyPr lIns="274320" rIns="274320" anchor="ctr" anchorCtr="1">
            <a:normAutofit/>
          </a:bodyPr>
          <a:lstStyle>
            <a:lvl1pPr algn="ctr">
              <a:defRPr sz="2893">
                <a:solidFill>
                  <a:srgbClr val="262626"/>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671161" y="6785737"/>
            <a:ext cx="4217354" cy="1933029"/>
          </a:xfrm>
          <a:noFill/>
        </p:spPr>
        <p:txBody>
          <a:bodyPr>
            <a:normAutofit/>
          </a:bodyPr>
          <a:lstStyle>
            <a:lvl1pPr marL="0" indent="0" algn="ctr">
              <a:buNone/>
              <a:defRPr sz="1571">
                <a:solidFill>
                  <a:schemeClr val="tx1">
                    <a:lumMod val="75000"/>
                    <a:lumOff val="25000"/>
                  </a:schemeClr>
                </a:solidFill>
              </a:defRPr>
            </a:lvl1pPr>
            <a:lvl2pPr marL="377967" indent="0" algn="ctr">
              <a:buNone/>
              <a:defRPr sz="1571"/>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zh-TW" altLang="en-US"/>
              <a:t>按一下以編輯母片副標題樣式</a:t>
            </a:r>
            <a:endParaRPr lang="en-US" dirty="0"/>
          </a:p>
        </p:txBody>
      </p:sp>
      <p:sp>
        <p:nvSpPr>
          <p:cNvPr id="7" name="Date Placeholder 6"/>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201702603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2316065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65380" y="1461215"/>
            <a:ext cx="871352" cy="776938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27776" y="1461215"/>
            <a:ext cx="3899031" cy="7769384"/>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2835579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154898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914721" y="3721000"/>
            <a:ext cx="5737793" cy="2566035"/>
          </a:xfrm>
          <a:solidFill>
            <a:srgbClr val="FFFFFF"/>
          </a:solidFill>
          <a:ln w="38100">
            <a:solidFill>
              <a:srgbClr val="404040"/>
            </a:solidFill>
          </a:ln>
        </p:spPr>
        <p:txBody>
          <a:bodyPr lIns="274320" rIns="274320" anchor="ctr" anchorCtr="1">
            <a:normAutofit/>
          </a:bodyPr>
          <a:lstStyle>
            <a:lvl1pPr>
              <a:defRPr sz="2893">
                <a:solidFill>
                  <a:srgbClr val="262626"/>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671161" y="6785614"/>
            <a:ext cx="4217354" cy="1972298"/>
          </a:xfrm>
        </p:spPr>
        <p:txBody>
          <a:bodyPr anchor="t" anchorCtr="1">
            <a:normAutofit/>
          </a:bodyPr>
          <a:lstStyle>
            <a:lvl1pPr marL="0" indent="0">
              <a:buNone/>
              <a:defRPr sz="1571">
                <a:solidFill>
                  <a:schemeClr val="tx1"/>
                </a:solidFill>
              </a:defRPr>
            </a:lvl1pPr>
            <a:lvl2pPr marL="377967" indent="0">
              <a:buNone/>
              <a:defRPr sz="1571">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zh-TW" altLang="en-US"/>
              <a:t>編輯母片文字樣式</a:t>
            </a:r>
          </a:p>
        </p:txBody>
      </p:sp>
      <p:sp>
        <p:nvSpPr>
          <p:cNvPr id="7" name="Date Placeholder 6"/>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17096961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911261" y="4112784"/>
            <a:ext cx="2718327" cy="4836076"/>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930086" y="4112784"/>
            <a:ext cx="2720388" cy="4836076"/>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8" name="Date Placeholder 7"/>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9" name="Footer Placeholder 8"/>
          <p:cNvSpPr>
            <a:spLocks noGrp="1"/>
          </p:cNvSpPr>
          <p:nvPr>
            <p:ph type="ftr" sz="quarter" idx="11"/>
          </p:nvPr>
        </p:nvSpPr>
        <p:spPr/>
        <p:txBody>
          <a:bodyPr/>
          <a:lstStyle/>
          <a:p>
            <a:endParaRPr lang="zh-TW" altLang="en-US"/>
          </a:p>
        </p:txBody>
      </p:sp>
      <p:sp>
        <p:nvSpPr>
          <p:cNvPr id="10" name="Slide Number Placeholder 9"/>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10330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11261" y="3606709"/>
            <a:ext cx="2718328" cy="1097691"/>
          </a:xfrm>
        </p:spPr>
        <p:txBody>
          <a:bodyPr anchor="b" anchorCtr="1">
            <a:normAutofit/>
          </a:bodyPr>
          <a:lstStyle>
            <a:lvl1pPr marL="0" indent="0" algn="ctr">
              <a:buNone/>
              <a:defRPr sz="1571" b="0" cap="all" spc="83" baseline="0">
                <a:solidFill>
                  <a:schemeClr val="accent2">
                    <a:lumMod val="75000"/>
                  </a:schemeClr>
                </a:solidFill>
              </a:defRPr>
            </a:lvl1pPr>
            <a:lvl2pPr marL="377967" indent="0">
              <a:buNone/>
              <a:defRPr sz="1571"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zh-TW" altLang="en-US"/>
              <a:t>編輯母片文字樣式</a:t>
            </a:r>
          </a:p>
        </p:txBody>
      </p:sp>
      <p:sp>
        <p:nvSpPr>
          <p:cNvPr id="4" name="Content Placeholder 3"/>
          <p:cNvSpPr>
            <a:spLocks noGrp="1"/>
          </p:cNvSpPr>
          <p:nvPr>
            <p:ph sz="half" idx="2"/>
          </p:nvPr>
        </p:nvSpPr>
        <p:spPr>
          <a:xfrm>
            <a:off x="911261" y="4900414"/>
            <a:ext cx="2718328" cy="4048446"/>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6" name="Content Placeholder 5"/>
          <p:cNvSpPr>
            <a:spLocks noGrp="1"/>
          </p:cNvSpPr>
          <p:nvPr>
            <p:ph sz="quarter" idx="4"/>
          </p:nvPr>
        </p:nvSpPr>
        <p:spPr>
          <a:xfrm>
            <a:off x="3930086" y="4900414"/>
            <a:ext cx="2720388" cy="4048446"/>
          </a:xfrm>
        </p:spPr>
        <p:txBody>
          <a:bodyPr/>
          <a:lstStyle>
            <a:lvl5pPr>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11" name="Text Placeholder 4"/>
          <p:cNvSpPr>
            <a:spLocks noGrp="1"/>
          </p:cNvSpPr>
          <p:nvPr>
            <p:ph type="body" sz="quarter" idx="13"/>
          </p:nvPr>
        </p:nvSpPr>
        <p:spPr>
          <a:xfrm>
            <a:off x="3930086" y="3606709"/>
            <a:ext cx="2720388" cy="1097691"/>
          </a:xfrm>
        </p:spPr>
        <p:txBody>
          <a:bodyPr anchor="b" anchorCtr="1">
            <a:normAutofit/>
          </a:bodyPr>
          <a:lstStyle>
            <a:lvl1pPr marL="0" indent="0" algn="ctr">
              <a:buNone/>
              <a:defRPr sz="1571" b="0" cap="all" spc="83" baseline="0">
                <a:solidFill>
                  <a:schemeClr val="accent2">
                    <a:lumMod val="75000"/>
                  </a:schemeClr>
                </a:solidFill>
              </a:defRPr>
            </a:lvl1pPr>
            <a:lvl2pPr marL="377967" indent="0">
              <a:buNone/>
              <a:defRPr sz="1571"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zh-TW" altLang="en-US"/>
              <a:t>編輯母片文字樣式</a:t>
            </a:r>
          </a:p>
        </p:txBody>
      </p:sp>
      <p:sp>
        <p:nvSpPr>
          <p:cNvPr id="7" name="Date Placeholder 6"/>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FFCBA13-2827-42EC-AE83-307B6422483E}" type="slidenum">
              <a:rPr lang="zh-TW" altLang="en-US" smtClean="0"/>
              <a:t>‹#›</a:t>
            </a:fld>
            <a:endParaRPr lang="zh-TW" altLang="en-US"/>
          </a:p>
        </p:txBody>
      </p:sp>
      <p:sp>
        <p:nvSpPr>
          <p:cNvPr id="10" name="Title 9"/>
          <p:cNvSpPr>
            <a:spLocks noGrp="1"/>
          </p:cNvSpPr>
          <p:nvPr>
            <p:ph type="title"/>
          </p:nvPr>
        </p:nvSpPr>
        <p:spPr/>
        <p:txBody>
          <a:bodyPr/>
          <a:lstStyle/>
          <a:p>
            <a:r>
              <a:rPr lang="zh-TW" altLang="en-US"/>
              <a:t>按一下以編輯母片標題樣式</a:t>
            </a:r>
            <a:endParaRPr lang="en-US" dirty="0"/>
          </a:p>
        </p:txBody>
      </p:sp>
    </p:spTree>
    <p:extLst>
      <p:ext uri="{BB962C8B-B14F-4D97-AF65-F5344CB8AC3E}">
        <p14:creationId xmlns:p14="http://schemas.microsoft.com/office/powerpoint/2010/main" val="313786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1112814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182200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6" name="Rectangle 25"/>
          <p:cNvSpPr/>
          <p:nvPr/>
        </p:nvSpPr>
        <p:spPr>
          <a:xfrm>
            <a:off x="0" y="0"/>
            <a:ext cx="3779838" cy="106918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529692" y="3498192"/>
            <a:ext cx="2720453" cy="1779626"/>
          </a:xfrm>
          <a:solidFill>
            <a:srgbClr val="FFFFFF"/>
          </a:solidFill>
          <a:ln>
            <a:solidFill>
              <a:srgbClr val="404040"/>
            </a:solidFill>
          </a:ln>
        </p:spPr>
        <p:txBody>
          <a:bodyPr anchor="ctr" anchorCtr="1">
            <a:normAutofit/>
          </a:bodyPr>
          <a:lstStyle>
            <a:lvl1pPr>
              <a:defRPr sz="1736">
                <a:solidFill>
                  <a:srgbClr val="262626"/>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176720" y="1254506"/>
            <a:ext cx="2986072" cy="8182801"/>
          </a:xfrm>
        </p:spPr>
        <p:txBody>
          <a:bodyPr>
            <a:normAutofit/>
          </a:bodyPr>
          <a:lstStyle>
            <a:lvl1pPr>
              <a:defRPr sz="1571">
                <a:solidFill>
                  <a:schemeClr val="tx1"/>
                </a:solidFill>
              </a:defRPr>
            </a:lvl1pPr>
            <a:lvl2pPr>
              <a:defRPr sz="1323">
                <a:solidFill>
                  <a:schemeClr val="tx1"/>
                </a:solidFill>
              </a:defRPr>
            </a:lvl2pPr>
            <a:lvl3pPr>
              <a:defRPr sz="1323">
                <a:solidFill>
                  <a:schemeClr val="tx1"/>
                </a:solidFill>
              </a:defRPr>
            </a:lvl3pPr>
            <a:lvl4pPr>
              <a:defRPr sz="1323">
                <a:solidFill>
                  <a:schemeClr val="tx1"/>
                </a:solidFill>
              </a:defRPr>
            </a:lvl4pPr>
            <a:lvl5pPr>
              <a:defRPr sz="1323">
                <a:solidFill>
                  <a:schemeClr val="tx1"/>
                </a:solidFill>
              </a:defRPr>
            </a:lvl5pPr>
            <a:lvl6pPr>
              <a:defRPr sz="1323"/>
            </a:lvl6pPr>
            <a:lvl7pPr>
              <a:defRPr sz="1323"/>
            </a:lvl7pPr>
            <a:lvl8pPr>
              <a:defRPr sz="1323"/>
            </a:lvl8pPr>
            <a:lvl9pPr>
              <a:defRPr sz="1323"/>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713444" y="5534421"/>
            <a:ext cx="2352949" cy="3420563"/>
          </a:xfrm>
        </p:spPr>
        <p:txBody>
          <a:bodyPr anchor="t" anchorCtr="1">
            <a:normAutofit/>
          </a:bodyPr>
          <a:lstStyle>
            <a:lvl1pPr marL="0" indent="0" algn="ctr">
              <a:buNone/>
              <a:defRPr sz="1240">
                <a:solidFill>
                  <a:srgbClr val="FFFFFF"/>
                </a:solidFill>
              </a:defRPr>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zh-TW" altLang="en-US"/>
              <a:t>編輯母片文字樣式</a:t>
            </a:r>
          </a:p>
        </p:txBody>
      </p:sp>
      <p:sp>
        <p:nvSpPr>
          <p:cNvPr id="9" name="Date Placeholder 8"/>
          <p:cNvSpPr>
            <a:spLocks noGrp="1"/>
          </p:cNvSpPr>
          <p:nvPr>
            <p:ph type="dt" sz="half" idx="10"/>
          </p:nvPr>
        </p:nvSpPr>
        <p:spPr/>
        <p:txBody>
          <a:bodyPr/>
          <a:lstStyle/>
          <a:p>
            <a:fld id="{D4D2A228-1F1C-4318-AD75-FAFB738428E3}" type="datetimeFigureOut">
              <a:rPr lang="zh-TW" altLang="en-US" smtClean="0"/>
              <a:t>2024/12/2</a:t>
            </a:fld>
            <a:endParaRPr lang="zh-TW" altLang="en-US"/>
          </a:p>
        </p:txBody>
      </p:sp>
      <p:sp>
        <p:nvSpPr>
          <p:cNvPr id="10" name="Footer Placeholder 9"/>
          <p:cNvSpPr>
            <a:spLocks noGrp="1"/>
          </p:cNvSpPr>
          <p:nvPr>
            <p:ph type="ftr" sz="quarter" idx="11"/>
          </p:nvPr>
        </p:nvSpPr>
        <p:spPr>
          <a:xfrm>
            <a:off x="529692" y="9722422"/>
            <a:ext cx="3146887" cy="498951"/>
          </a:xfrm>
        </p:spPr>
        <p:txBody>
          <a:bodyPr>
            <a:normAutofit/>
          </a:bodyPr>
          <a:lstStyle>
            <a:lvl1pPr>
              <a:defRPr>
                <a:solidFill>
                  <a:srgbClr val="FFFFFF">
                    <a:alpha val="70000"/>
                  </a:srgbClr>
                </a:solidFill>
              </a:defRPr>
            </a:lvl1pPr>
          </a:lstStyle>
          <a:p>
            <a:endParaRPr lang="zh-TW" altLang="en-US"/>
          </a:p>
        </p:txBody>
      </p:sp>
      <p:sp>
        <p:nvSpPr>
          <p:cNvPr id="11" name="Slide Number Placeholder 10"/>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4200317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18" name="Rectangle 17"/>
          <p:cNvSpPr/>
          <p:nvPr/>
        </p:nvSpPr>
        <p:spPr>
          <a:xfrm>
            <a:off x="1" y="0"/>
            <a:ext cx="3779837" cy="106918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529177" y="3498190"/>
            <a:ext cx="2721483" cy="1781969"/>
          </a:xfrm>
          <a:solidFill>
            <a:srgbClr val="FFFFFF"/>
          </a:solidFill>
          <a:ln>
            <a:solidFill>
              <a:srgbClr val="262626"/>
            </a:solidFill>
          </a:ln>
        </p:spPr>
        <p:txBody>
          <a:bodyPr anchor="ctr" anchorCtr="1">
            <a:noAutofit/>
          </a:bodyPr>
          <a:lstStyle>
            <a:lvl1pPr>
              <a:defRPr sz="1736">
                <a:solidFill>
                  <a:srgbClr val="262626"/>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779838" y="-65747"/>
            <a:ext cx="3783618" cy="10691813"/>
          </a:xfrm>
          <a:solidFill>
            <a:schemeClr val="bg1">
              <a:lumMod val="75000"/>
            </a:schemeClr>
          </a:solidFill>
        </p:spPr>
        <p:txBody>
          <a:bodyPr anchor="t"/>
          <a:lstStyle>
            <a:lvl1pPr marL="0" indent="0">
              <a:buNone/>
              <a:defRPr sz="2645">
                <a:solidFill>
                  <a:schemeClr val="bg1">
                    <a:lumMod val="85000"/>
                    <a:lumOff val="15000"/>
                  </a:schemeClr>
                </a:solidFill>
              </a:defRPr>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zh-TW" altLang="en-US"/>
              <a:t>按一下圖示以新增圖片</a:t>
            </a:r>
            <a:endParaRPr lang="en-US" dirty="0"/>
          </a:p>
        </p:txBody>
      </p:sp>
      <p:sp>
        <p:nvSpPr>
          <p:cNvPr id="4" name="Text Placeholder 3"/>
          <p:cNvSpPr>
            <a:spLocks noGrp="1"/>
          </p:cNvSpPr>
          <p:nvPr>
            <p:ph type="body" sz="half" idx="2"/>
          </p:nvPr>
        </p:nvSpPr>
        <p:spPr>
          <a:xfrm>
            <a:off x="713444" y="5534423"/>
            <a:ext cx="2352949" cy="3420565"/>
          </a:xfrm>
        </p:spPr>
        <p:txBody>
          <a:bodyPr anchor="t" anchorCtr="1">
            <a:normAutofit/>
          </a:bodyPr>
          <a:lstStyle>
            <a:lvl1pPr marL="0" indent="0" algn="ctr">
              <a:buNone/>
              <a:defRPr sz="1240">
                <a:solidFill>
                  <a:srgbClr val="FFFFFF"/>
                </a:solidFill>
              </a:defRPr>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zh-TW" altLang="en-US"/>
              <a:t>編輯母片文字樣式</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4D2A228-1F1C-4318-AD75-FAFB738428E3}" type="datetimeFigureOut">
              <a:rPr lang="zh-TW" altLang="en-US" smtClean="0"/>
              <a:t>2024/12/2</a:t>
            </a:fld>
            <a:endParaRPr lang="zh-TW" altLang="en-US"/>
          </a:p>
        </p:txBody>
      </p:sp>
      <p:sp>
        <p:nvSpPr>
          <p:cNvPr id="9" name="Footer Placeholder 8"/>
          <p:cNvSpPr>
            <a:spLocks noGrp="1"/>
          </p:cNvSpPr>
          <p:nvPr>
            <p:ph type="ftr" sz="quarter" idx="11"/>
          </p:nvPr>
        </p:nvSpPr>
        <p:spPr>
          <a:xfrm>
            <a:off x="529177" y="9722422"/>
            <a:ext cx="3144825" cy="498951"/>
          </a:xfrm>
        </p:spPr>
        <p:txBody>
          <a:bodyPr>
            <a:normAutofit/>
          </a:bodyPr>
          <a:lstStyle>
            <a:lvl1pPr>
              <a:defRPr>
                <a:solidFill>
                  <a:srgbClr val="FFFFFF">
                    <a:alpha val="70000"/>
                  </a:srgbClr>
                </a:solidFill>
              </a:defRPr>
            </a:lvl1pPr>
          </a:lstStyle>
          <a:p>
            <a:endParaRPr lang="zh-TW" altLang="en-US"/>
          </a:p>
        </p:txBody>
      </p:sp>
      <p:sp>
        <p:nvSpPr>
          <p:cNvPr id="10" name="Slide Number Placeholder 9"/>
          <p:cNvSpPr>
            <a:spLocks noGrp="1"/>
          </p:cNvSpPr>
          <p:nvPr>
            <p:ph type="sldNum" sz="quarter" idx="12"/>
          </p:nvPr>
        </p:nvSpPr>
        <p:spPr/>
        <p:txBody>
          <a:body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3252277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327776" y="1503981"/>
            <a:ext cx="4908956" cy="1853248"/>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327776" y="4112786"/>
            <a:ext cx="4908956" cy="483607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943008" y="9726488"/>
            <a:ext cx="1707466" cy="505075"/>
          </a:xfrm>
          <a:prstGeom prst="rect">
            <a:avLst/>
          </a:prstGeom>
        </p:spPr>
        <p:txBody>
          <a:bodyPr vert="horz" lIns="91440" tIns="45720" rIns="91440" bIns="45720" rtlCol="0" anchor="ctr"/>
          <a:lstStyle>
            <a:lvl1pPr algn="r">
              <a:defRPr sz="827">
                <a:solidFill>
                  <a:schemeClr val="tx1">
                    <a:alpha val="70000"/>
                  </a:schemeClr>
                </a:solidFill>
              </a:defRPr>
            </a:lvl1pPr>
          </a:lstStyle>
          <a:p>
            <a:fld id="{D4D2A228-1F1C-4318-AD75-FAFB738428E3}" type="datetimeFigureOut">
              <a:rPr lang="zh-TW" altLang="en-US" smtClean="0"/>
              <a:t>2024/12/2</a:t>
            </a:fld>
            <a:endParaRPr lang="zh-TW" altLang="en-US"/>
          </a:p>
        </p:txBody>
      </p:sp>
      <p:sp>
        <p:nvSpPr>
          <p:cNvPr id="5" name="Footer Placeholder 4"/>
          <p:cNvSpPr>
            <a:spLocks noGrp="1"/>
          </p:cNvSpPr>
          <p:nvPr>
            <p:ph type="ftr" sz="quarter" idx="3"/>
          </p:nvPr>
        </p:nvSpPr>
        <p:spPr>
          <a:xfrm>
            <a:off x="911261" y="9722422"/>
            <a:ext cx="3767159" cy="498951"/>
          </a:xfrm>
          <a:prstGeom prst="rect">
            <a:avLst/>
          </a:prstGeom>
        </p:spPr>
        <p:txBody>
          <a:bodyPr vert="horz" lIns="91440" tIns="45720" rIns="91440" bIns="45720" rtlCol="0" anchor="ctr"/>
          <a:lstStyle>
            <a:lvl1pPr algn="l">
              <a:defRPr sz="827">
                <a:solidFill>
                  <a:schemeClr val="tx1">
                    <a:alpha val="70000"/>
                  </a:schemeClr>
                </a:solidFill>
              </a:defRPr>
            </a:lvl1pPr>
          </a:lstStyle>
          <a:p>
            <a:endParaRPr lang="zh-TW" altLang="en-US"/>
          </a:p>
        </p:txBody>
      </p:sp>
      <p:sp>
        <p:nvSpPr>
          <p:cNvPr id="6" name="Slide Number Placeholder 5"/>
          <p:cNvSpPr>
            <a:spLocks noGrp="1"/>
          </p:cNvSpPr>
          <p:nvPr>
            <p:ph type="sldNum" sz="quarter" idx="4"/>
          </p:nvPr>
        </p:nvSpPr>
        <p:spPr>
          <a:xfrm>
            <a:off x="6812398" y="9693910"/>
            <a:ext cx="302387" cy="570230"/>
          </a:xfrm>
          <a:prstGeom prst="ellipse">
            <a:avLst/>
          </a:prstGeom>
          <a:solidFill>
            <a:srgbClr val="1D1D1D">
              <a:alpha val="69804"/>
            </a:srgbClr>
          </a:solidFill>
        </p:spPr>
        <p:txBody>
          <a:bodyPr vert="horz" lIns="18288" tIns="45720" rIns="18288" bIns="45720" rtlCol="0" anchor="ctr">
            <a:noAutofit/>
          </a:bodyPr>
          <a:lstStyle>
            <a:lvl1pPr algn="ctr">
              <a:defRPr sz="909" spc="0" baseline="0">
                <a:solidFill>
                  <a:srgbClr val="FFFFFF"/>
                </a:solidFill>
              </a:defRPr>
            </a:lvl1pPr>
          </a:lstStyle>
          <a:p>
            <a:fld id="{FFFCBA13-2827-42EC-AE83-307B6422483E}" type="slidenum">
              <a:rPr lang="zh-TW" altLang="en-US" smtClean="0"/>
              <a:t>‹#›</a:t>
            </a:fld>
            <a:endParaRPr lang="zh-TW" altLang="en-US"/>
          </a:p>
        </p:txBody>
      </p:sp>
    </p:spTree>
    <p:extLst>
      <p:ext uri="{BB962C8B-B14F-4D97-AF65-F5344CB8AC3E}">
        <p14:creationId xmlns:p14="http://schemas.microsoft.com/office/powerpoint/2010/main" val="25059398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755934" rtl="0" eaLnBrk="1" latinLnBrk="0" hangingPunct="1">
        <a:lnSpc>
          <a:spcPct val="90000"/>
        </a:lnSpc>
        <a:spcBef>
          <a:spcPct val="0"/>
        </a:spcBef>
        <a:buNone/>
        <a:defRPr sz="2149" kern="1200" cap="all" spc="165" baseline="0">
          <a:solidFill>
            <a:srgbClr val="262626"/>
          </a:solidFill>
          <a:latin typeface="+mj-lt"/>
          <a:ea typeface="+mj-ea"/>
          <a:cs typeface="+mj-cs"/>
        </a:defRPr>
      </a:lvl1pPr>
    </p:titleStyle>
    <p:bodyStyle>
      <a:lvl1pPr marL="188984" indent="-188984" algn="l" defTabSz="755934" rtl="0" eaLnBrk="1" latinLnBrk="0" hangingPunct="1">
        <a:lnSpc>
          <a:spcPct val="100000"/>
        </a:lnSpc>
        <a:spcBef>
          <a:spcPts val="827"/>
        </a:spcBef>
        <a:buClr>
          <a:schemeClr val="accent2"/>
        </a:buClr>
        <a:buFont typeface="Arial" panose="020B0604020202020204" pitchFamily="34" charset="0"/>
        <a:buChar char="•"/>
        <a:defRPr sz="1488" kern="1200">
          <a:solidFill>
            <a:schemeClr val="tx1">
              <a:lumMod val="85000"/>
              <a:lumOff val="15000"/>
            </a:schemeClr>
          </a:solidFill>
          <a:latin typeface="+mn-lt"/>
          <a:ea typeface="+mn-ea"/>
          <a:cs typeface="+mn-cs"/>
        </a:defRPr>
      </a:lvl1pPr>
      <a:lvl2pPr marL="377967"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lumMod val="85000"/>
              <a:lumOff val="15000"/>
            </a:schemeClr>
          </a:solidFill>
          <a:latin typeface="+mn-lt"/>
          <a:ea typeface="+mn-ea"/>
          <a:cs typeface="+mn-cs"/>
        </a:defRPr>
      </a:lvl2pPr>
      <a:lvl3pPr marL="566951"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lumMod val="85000"/>
              <a:lumOff val="15000"/>
            </a:schemeClr>
          </a:solidFill>
          <a:latin typeface="+mn-lt"/>
          <a:ea typeface="+mn-ea"/>
          <a:cs typeface="+mn-cs"/>
        </a:defRPr>
      </a:lvl3pPr>
      <a:lvl4pPr marL="755934"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lumMod val="85000"/>
              <a:lumOff val="15000"/>
            </a:schemeClr>
          </a:solidFill>
          <a:latin typeface="+mn-lt"/>
          <a:ea typeface="+mn-ea"/>
          <a:cs typeface="+mn-cs"/>
        </a:defRPr>
      </a:lvl4pPr>
      <a:lvl5pPr marL="944918"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lumMod val="85000"/>
              <a:lumOff val="15000"/>
            </a:schemeClr>
          </a:solidFill>
          <a:latin typeface="+mn-lt"/>
          <a:ea typeface="+mn-ea"/>
          <a:cs typeface="+mn-cs"/>
        </a:defRPr>
      </a:lvl5pPr>
      <a:lvl6pPr marL="1086656"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solidFill>
          <a:latin typeface="+mn-lt"/>
          <a:ea typeface="+mn-ea"/>
          <a:cs typeface="+mn-cs"/>
        </a:defRPr>
      </a:lvl6pPr>
      <a:lvl7pPr marL="1228394"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a:solidFill>
            <a:schemeClr val="tx1"/>
          </a:solidFill>
          <a:latin typeface="+mn-lt"/>
          <a:ea typeface="+mn-ea"/>
          <a:cs typeface="+mn-cs"/>
        </a:defRPr>
      </a:lvl7pPr>
      <a:lvl8pPr marL="1370131"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baseline="0">
          <a:solidFill>
            <a:schemeClr val="tx1"/>
          </a:solidFill>
          <a:latin typeface="+mn-lt"/>
          <a:ea typeface="+mn-ea"/>
          <a:cs typeface="+mn-cs"/>
        </a:defRPr>
      </a:lvl8pPr>
      <a:lvl9pPr marL="1511869" indent="-188984" algn="l" defTabSz="755934" rtl="0" eaLnBrk="1" latinLnBrk="0" hangingPunct="1">
        <a:lnSpc>
          <a:spcPct val="100000"/>
        </a:lnSpc>
        <a:spcBef>
          <a:spcPts val="827"/>
        </a:spcBef>
        <a:buClr>
          <a:schemeClr val="accent2"/>
        </a:buClr>
        <a:buFont typeface="Arial" panose="020B0604020202020204" pitchFamily="34" charset="0"/>
        <a:buChar char="•"/>
        <a:defRPr sz="1323" kern="1200" baseline="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3211EA5B-4968-4403-ABEF-A9A4827283E1}"/>
              </a:ext>
            </a:extLst>
          </p:cNvPr>
          <p:cNvSpPr>
            <a:spLocks noGrp="1"/>
          </p:cNvSpPr>
          <p:nvPr>
            <p:ph type="ctrTitle"/>
          </p:nvPr>
        </p:nvSpPr>
        <p:spPr>
          <a:xfrm>
            <a:off x="108672" y="273369"/>
            <a:ext cx="7342328" cy="796416"/>
          </a:xfrm>
          <a:solidFill>
            <a:schemeClr val="accent6">
              <a:lumMod val="20000"/>
              <a:lumOff val="80000"/>
            </a:schemeClr>
          </a:solidFill>
          <a:ln>
            <a:solidFill>
              <a:schemeClr val="accent6">
                <a:lumMod val="20000"/>
                <a:lumOff val="80000"/>
              </a:schemeClr>
            </a:solidFill>
          </a:ln>
        </p:spPr>
        <p:txBody>
          <a:bodyPr anchor="ctr">
            <a:noAutofit/>
          </a:bodyPr>
          <a:lstStyle/>
          <a:p>
            <a:pPr>
              <a:lnSpc>
                <a:spcPct val="100000"/>
              </a:lnSpc>
            </a:pPr>
            <a:r>
              <a:rPr lang="en-US" altLang="zh-TW" dirty="0"/>
              <a:t>Seminar  Announcement</a:t>
            </a:r>
            <a:endParaRPr lang="zh-TW" altLang="en-US" sz="4000" b="1" kern="2000" spc="5000" dirty="0"/>
          </a:p>
        </p:txBody>
      </p:sp>
      <p:sp>
        <p:nvSpPr>
          <p:cNvPr id="7" name="副標題 2">
            <a:extLst>
              <a:ext uri="{FF2B5EF4-FFF2-40B4-BE49-F238E27FC236}">
                <a16:creationId xmlns:a16="http://schemas.microsoft.com/office/drawing/2014/main" id="{39029081-2929-41C2-A1AB-22420E38AE8E}"/>
              </a:ext>
            </a:extLst>
          </p:cNvPr>
          <p:cNvSpPr>
            <a:spLocks noGrp="1"/>
          </p:cNvSpPr>
          <p:nvPr>
            <p:ph type="subTitle" idx="1"/>
          </p:nvPr>
        </p:nvSpPr>
        <p:spPr>
          <a:xfrm>
            <a:off x="108673" y="1226124"/>
            <a:ext cx="7342327" cy="999266"/>
          </a:xfrm>
          <a:solidFill>
            <a:srgbClr val="0070C0"/>
          </a:solidFill>
        </p:spPr>
        <p:txBody>
          <a:bodyPr>
            <a:noAutofit/>
          </a:bodyPr>
          <a:lstStyle/>
          <a:p>
            <a:pPr algn="l"/>
            <a:r>
              <a:rPr lang="en-US" altLang="zh-TW" sz="2500" dirty="0">
                <a:solidFill>
                  <a:schemeClr val="tx1"/>
                </a:solidFill>
              </a:rPr>
              <a:t>DATE: 2024/12/17 (TUE.),  09:00-12:20</a:t>
            </a:r>
          </a:p>
          <a:p>
            <a:pPr algn="l"/>
            <a:r>
              <a:rPr lang="en-US" altLang="zh-TW" sz="2500" dirty="0">
                <a:solidFill>
                  <a:schemeClr val="tx1"/>
                </a:solidFill>
              </a:rPr>
              <a:t>VENUE: Science Building3 Room353 (</a:t>
            </a:r>
            <a:r>
              <a:rPr lang="zh-TW" altLang="en-US" sz="2500" dirty="0">
                <a:solidFill>
                  <a:schemeClr val="tx1"/>
                </a:solidFill>
              </a:rPr>
              <a:t>科學三館</a:t>
            </a:r>
            <a:r>
              <a:rPr lang="en-US" altLang="zh-TW" sz="2500" dirty="0">
                <a:solidFill>
                  <a:schemeClr val="tx1"/>
                </a:solidFill>
              </a:rPr>
              <a:t>SC353)</a:t>
            </a:r>
          </a:p>
        </p:txBody>
      </p:sp>
      <p:graphicFrame>
        <p:nvGraphicFramePr>
          <p:cNvPr id="2" name="表格 1">
            <a:extLst>
              <a:ext uri="{FF2B5EF4-FFF2-40B4-BE49-F238E27FC236}">
                <a16:creationId xmlns:a16="http://schemas.microsoft.com/office/drawing/2014/main" id="{CA0DDD06-E099-4CB1-8591-DCA7C9398FE2}"/>
              </a:ext>
            </a:extLst>
          </p:cNvPr>
          <p:cNvGraphicFramePr>
            <a:graphicFrameLocks noGrp="1"/>
          </p:cNvGraphicFramePr>
          <p:nvPr>
            <p:extLst>
              <p:ext uri="{D42A27DB-BD31-4B8C-83A1-F6EECF244321}">
                <p14:modId xmlns:p14="http://schemas.microsoft.com/office/powerpoint/2010/main" val="606906488"/>
              </p:ext>
            </p:extLst>
          </p:nvPr>
        </p:nvGraphicFramePr>
        <p:xfrm>
          <a:off x="108673" y="2335218"/>
          <a:ext cx="7342327" cy="6021375"/>
        </p:xfrm>
        <a:graphic>
          <a:graphicData uri="http://schemas.openxmlformats.org/drawingml/2006/table">
            <a:tbl>
              <a:tblPr bandRow="1">
                <a:tableStyleId>{5940675A-B579-460E-94D1-54222C63F5DA}</a:tableStyleId>
              </a:tblPr>
              <a:tblGrid>
                <a:gridCol w="1217851">
                  <a:extLst>
                    <a:ext uri="{9D8B030D-6E8A-4147-A177-3AD203B41FA5}">
                      <a16:colId xmlns:a16="http://schemas.microsoft.com/office/drawing/2014/main" val="2852401844"/>
                    </a:ext>
                  </a:extLst>
                </a:gridCol>
                <a:gridCol w="2073499">
                  <a:extLst>
                    <a:ext uri="{9D8B030D-6E8A-4147-A177-3AD203B41FA5}">
                      <a16:colId xmlns:a16="http://schemas.microsoft.com/office/drawing/2014/main" val="3881384779"/>
                    </a:ext>
                  </a:extLst>
                </a:gridCol>
                <a:gridCol w="4050977">
                  <a:extLst>
                    <a:ext uri="{9D8B030D-6E8A-4147-A177-3AD203B41FA5}">
                      <a16:colId xmlns:a16="http://schemas.microsoft.com/office/drawing/2014/main" val="48586158"/>
                    </a:ext>
                  </a:extLst>
                </a:gridCol>
              </a:tblGrid>
              <a:tr h="555504">
                <a:tc>
                  <a:txBody>
                    <a:bodyPr/>
                    <a:lstStyle/>
                    <a:p>
                      <a:pPr algn="ctr">
                        <a:spcAft>
                          <a:spcPts val="0"/>
                        </a:spcAft>
                      </a:pPr>
                      <a:r>
                        <a:rPr lang="en-US" sz="2000" kern="100" dirty="0">
                          <a:effectLst/>
                        </a:rPr>
                        <a:t>Time</a:t>
                      </a:r>
                      <a:endParaRPr lang="zh-TW" sz="20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ctr">
                        <a:spcAft>
                          <a:spcPts val="0"/>
                        </a:spcAft>
                      </a:pPr>
                      <a:r>
                        <a:rPr lang="en-US" sz="2000" kern="100" dirty="0">
                          <a:effectLst/>
                        </a:rPr>
                        <a:t>Speaker</a:t>
                      </a:r>
                      <a:endParaRPr lang="zh-TW" sz="20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ctr">
                        <a:spcAft>
                          <a:spcPts val="0"/>
                        </a:spcAft>
                      </a:pPr>
                      <a:r>
                        <a:rPr lang="en-US" sz="2000" kern="100" dirty="0">
                          <a:effectLst/>
                        </a:rPr>
                        <a:t>Title of Talk</a:t>
                      </a:r>
                      <a:endParaRPr lang="zh-TW" sz="20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extLst>
                  <a:ext uri="{0D108BD9-81ED-4DB2-BD59-A6C34878D82A}">
                    <a16:rowId xmlns:a16="http://schemas.microsoft.com/office/drawing/2014/main" val="4220683384"/>
                  </a:ext>
                </a:extLst>
              </a:tr>
              <a:tr h="647460">
                <a:tc>
                  <a:txBody>
                    <a:bodyPr/>
                    <a:lstStyle/>
                    <a:p>
                      <a:pPr algn="ctr">
                        <a:spcAft>
                          <a:spcPts val="0"/>
                        </a:spcAft>
                      </a:pPr>
                      <a:r>
                        <a:rPr lang="en-US" sz="1800" kern="100" dirty="0">
                          <a:effectLst/>
                        </a:rPr>
                        <a:t>9:00-9:30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gridSpan="2">
                  <a:txBody>
                    <a:bodyPr/>
                    <a:lstStyle/>
                    <a:p>
                      <a:pPr algn="ctr">
                        <a:spcAft>
                          <a:spcPts val="0"/>
                        </a:spcAft>
                      </a:pPr>
                      <a:r>
                        <a:rPr lang="en-US" sz="2200" kern="100" dirty="0">
                          <a:effectLst/>
                        </a:rPr>
                        <a:t>Registration</a:t>
                      </a:r>
                      <a:endParaRPr lang="zh-TW" sz="22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hMerge="1">
                  <a:txBody>
                    <a:bodyPr/>
                    <a:lstStyle/>
                    <a:p>
                      <a:endParaRPr lang="zh-TW" altLang="en-US"/>
                    </a:p>
                  </a:txBody>
                  <a:tcPr/>
                </a:tc>
                <a:extLst>
                  <a:ext uri="{0D108BD9-81ED-4DB2-BD59-A6C34878D82A}">
                    <a16:rowId xmlns:a16="http://schemas.microsoft.com/office/drawing/2014/main" val="2519427399"/>
                  </a:ext>
                </a:extLst>
              </a:tr>
              <a:tr h="1365161">
                <a:tc>
                  <a:txBody>
                    <a:bodyPr/>
                    <a:lstStyle/>
                    <a:p>
                      <a:pPr algn="ctr">
                        <a:spcAft>
                          <a:spcPts val="0"/>
                        </a:spcAft>
                      </a:pPr>
                      <a:r>
                        <a:rPr lang="en-US" sz="1800" kern="100" dirty="0">
                          <a:effectLst/>
                        </a:rPr>
                        <a:t>9:30-10:20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ctr">
                        <a:spcAft>
                          <a:spcPts val="0"/>
                        </a:spcAft>
                      </a:pPr>
                      <a:r>
                        <a:rPr lang="en-US" sz="1900" kern="100" dirty="0">
                          <a:effectLst/>
                        </a:rPr>
                        <a:t>Prof. </a:t>
                      </a:r>
                      <a:r>
                        <a:rPr lang="en-US" sz="1900" kern="100" dirty="0" err="1">
                          <a:effectLst/>
                        </a:rPr>
                        <a:t>Jinke</a:t>
                      </a:r>
                      <a:r>
                        <a:rPr lang="en-US" sz="1900" kern="100" dirty="0">
                          <a:effectLst/>
                        </a:rPr>
                        <a:t> Tang</a:t>
                      </a:r>
                      <a:endParaRPr lang="zh-TW" sz="19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l">
                        <a:spcAft>
                          <a:spcPts val="0"/>
                        </a:spcAft>
                      </a:pPr>
                      <a:r>
                        <a:rPr lang="en-US" sz="2000" kern="100">
                          <a:effectLst/>
                        </a:rPr>
                        <a:t>Investigation of Eu-based topological materials, 2M-WS</a:t>
                      </a:r>
                      <a:r>
                        <a:rPr lang="en-US" sz="2000" kern="100" baseline="-25000">
                          <a:effectLst/>
                        </a:rPr>
                        <a:t>2</a:t>
                      </a:r>
                      <a:r>
                        <a:rPr lang="en-US" sz="2000" kern="100">
                          <a:effectLst/>
                        </a:rPr>
                        <a:t> topological superconductor, and thermal (Hall) transport</a:t>
                      </a:r>
                      <a:endParaRPr lang="zh-TW" sz="19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extLst>
                  <a:ext uri="{0D108BD9-81ED-4DB2-BD59-A6C34878D82A}">
                    <a16:rowId xmlns:a16="http://schemas.microsoft.com/office/drawing/2014/main" val="2073019230"/>
                  </a:ext>
                </a:extLst>
              </a:tr>
              <a:tr h="1313645">
                <a:tc>
                  <a:txBody>
                    <a:bodyPr/>
                    <a:lstStyle/>
                    <a:p>
                      <a:pPr algn="ctr">
                        <a:spcAft>
                          <a:spcPts val="0"/>
                        </a:spcAft>
                      </a:pPr>
                      <a:r>
                        <a:rPr lang="en-US" sz="1800" kern="100" dirty="0">
                          <a:effectLst/>
                        </a:rPr>
                        <a:t>10:20-11:10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ctr">
                        <a:spcAft>
                          <a:spcPts val="0"/>
                        </a:spcAft>
                      </a:pPr>
                      <a:r>
                        <a:rPr lang="en-US" sz="1800" kern="100" dirty="0">
                          <a:effectLst/>
                        </a:rPr>
                        <a:t>Prof. Yu-Tsung Tsai</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l">
                        <a:spcAft>
                          <a:spcPts val="0"/>
                        </a:spcAft>
                      </a:pPr>
                      <a:r>
                        <a:rPr lang="en-US" sz="2000" kern="100" dirty="0">
                          <a:effectLst/>
                        </a:rPr>
                        <a:t>Light-matter interaction of 2D </a:t>
                      </a:r>
                      <a:r>
                        <a:rPr lang="en-US" sz="2000" kern="100" dirty="0" err="1">
                          <a:effectLst/>
                        </a:rPr>
                        <a:t>vdWs</a:t>
                      </a:r>
                      <a:r>
                        <a:rPr lang="en-US" sz="2000" kern="100" dirty="0">
                          <a:effectLst/>
                        </a:rPr>
                        <a:t> lateral heterostructures and </a:t>
                      </a:r>
                      <a:r>
                        <a:rPr lang="en-US" sz="2000" kern="100" dirty="0" err="1">
                          <a:effectLst/>
                        </a:rPr>
                        <a:t>ferroic</a:t>
                      </a:r>
                      <a:r>
                        <a:rPr lang="en-US" sz="2000" kern="100" dirty="0">
                          <a:effectLst/>
                        </a:rPr>
                        <a:t> domains probed by laser-based microscopic techniques</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extLst>
                  <a:ext uri="{0D108BD9-81ED-4DB2-BD59-A6C34878D82A}">
                    <a16:rowId xmlns:a16="http://schemas.microsoft.com/office/drawing/2014/main" val="1821209024"/>
                  </a:ext>
                </a:extLst>
              </a:tr>
              <a:tr h="643944">
                <a:tc>
                  <a:txBody>
                    <a:bodyPr/>
                    <a:lstStyle/>
                    <a:p>
                      <a:pPr algn="ctr">
                        <a:spcAft>
                          <a:spcPts val="0"/>
                        </a:spcAft>
                      </a:pPr>
                      <a:r>
                        <a:rPr lang="en-US" sz="1800" kern="100" dirty="0">
                          <a:effectLst/>
                        </a:rPr>
                        <a:t>11:10-11:30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gridSpan="2">
                  <a:txBody>
                    <a:bodyPr/>
                    <a:lstStyle/>
                    <a:p>
                      <a:pPr algn="ctr">
                        <a:spcAft>
                          <a:spcPts val="0"/>
                        </a:spcAft>
                      </a:pPr>
                      <a:r>
                        <a:rPr lang="en-US" sz="2200" kern="100" dirty="0">
                          <a:effectLst/>
                        </a:rPr>
                        <a:t>Break</a:t>
                      </a:r>
                      <a:endParaRPr lang="zh-TW" sz="22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hMerge="1">
                  <a:txBody>
                    <a:bodyPr/>
                    <a:lstStyle/>
                    <a:p>
                      <a:endParaRPr lang="zh-TW" altLang="en-US"/>
                    </a:p>
                  </a:txBody>
                  <a:tcPr/>
                </a:tc>
                <a:extLst>
                  <a:ext uri="{0D108BD9-81ED-4DB2-BD59-A6C34878D82A}">
                    <a16:rowId xmlns:a16="http://schemas.microsoft.com/office/drawing/2014/main" val="4237335526"/>
                  </a:ext>
                </a:extLst>
              </a:tr>
              <a:tr h="940157">
                <a:tc>
                  <a:txBody>
                    <a:bodyPr/>
                    <a:lstStyle/>
                    <a:p>
                      <a:pPr algn="ctr">
                        <a:spcAft>
                          <a:spcPts val="0"/>
                        </a:spcAft>
                      </a:pPr>
                      <a:r>
                        <a:rPr lang="en-US" sz="1800" kern="100" dirty="0">
                          <a:effectLst/>
                        </a:rPr>
                        <a:t>11:30-12:20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l">
                        <a:spcAft>
                          <a:spcPts val="0"/>
                        </a:spcAft>
                      </a:pPr>
                      <a:r>
                        <a:rPr lang="en-US" sz="1800" kern="100" dirty="0">
                          <a:effectLst/>
                        </a:rPr>
                        <a:t>Prof. Chen-Ting Liao</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a:txBody>
                    <a:bodyPr/>
                    <a:lstStyle/>
                    <a:p>
                      <a:pPr algn="l">
                        <a:spcAft>
                          <a:spcPts val="0"/>
                        </a:spcAft>
                      </a:pPr>
                      <a:r>
                        <a:rPr lang="en-US" sz="2000" kern="100" dirty="0">
                          <a:effectLst/>
                        </a:rPr>
                        <a:t>Topologies in light &amp; magnets: probing spin textures and optical phase structures</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extLst>
                  <a:ext uri="{0D108BD9-81ED-4DB2-BD59-A6C34878D82A}">
                    <a16:rowId xmlns:a16="http://schemas.microsoft.com/office/drawing/2014/main" val="4212140270"/>
                  </a:ext>
                </a:extLst>
              </a:tr>
              <a:tr h="555504">
                <a:tc>
                  <a:txBody>
                    <a:bodyPr/>
                    <a:lstStyle/>
                    <a:p>
                      <a:pPr algn="ctr">
                        <a:spcAft>
                          <a:spcPts val="0"/>
                        </a:spcAft>
                      </a:pPr>
                      <a:r>
                        <a:rPr lang="en-US" sz="1800" kern="100" dirty="0">
                          <a:effectLst/>
                        </a:rPr>
                        <a:t>12:30-14:30</a:t>
                      </a:r>
                      <a:endParaRPr lang="zh-TW" sz="18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gridSpan="2">
                  <a:txBody>
                    <a:bodyPr/>
                    <a:lstStyle/>
                    <a:p>
                      <a:pPr algn="ctr">
                        <a:spcAft>
                          <a:spcPts val="0"/>
                        </a:spcAft>
                      </a:pPr>
                      <a:r>
                        <a:rPr lang="en-US" sz="2200" kern="100" dirty="0">
                          <a:effectLst/>
                        </a:rPr>
                        <a:t>Lunch</a:t>
                      </a:r>
                      <a:endParaRPr lang="zh-TW" sz="2200" kern="100" dirty="0">
                        <a:effectLst/>
                        <a:latin typeface="Calibri" panose="020F0502020204030204" pitchFamily="34" charset="0"/>
                        <a:ea typeface="新細明體" panose="02020500000000000000" pitchFamily="18" charset="-120"/>
                        <a:cs typeface="Cordia New" panose="020B0502040204020203" pitchFamily="34" charset="-34"/>
                      </a:endParaRPr>
                    </a:p>
                  </a:txBody>
                  <a:tcPr marL="55499" marR="55499" marT="0" marB="0" anchor="ctr"/>
                </a:tc>
                <a:tc hMerge="1">
                  <a:txBody>
                    <a:bodyPr/>
                    <a:lstStyle/>
                    <a:p>
                      <a:endParaRPr lang="zh-TW" altLang="en-US"/>
                    </a:p>
                  </a:txBody>
                  <a:tcPr/>
                </a:tc>
                <a:extLst>
                  <a:ext uri="{0D108BD9-81ED-4DB2-BD59-A6C34878D82A}">
                    <a16:rowId xmlns:a16="http://schemas.microsoft.com/office/drawing/2014/main" val="2703356324"/>
                  </a:ext>
                </a:extLst>
              </a:tr>
            </a:tbl>
          </a:graphicData>
        </a:graphic>
      </p:graphicFrame>
      <p:grpSp>
        <p:nvGrpSpPr>
          <p:cNvPr id="5" name="群組 4">
            <a:extLst>
              <a:ext uri="{FF2B5EF4-FFF2-40B4-BE49-F238E27FC236}">
                <a16:creationId xmlns:a16="http://schemas.microsoft.com/office/drawing/2014/main" id="{640EC616-5F95-4111-87A3-F9E7C41704C9}"/>
              </a:ext>
            </a:extLst>
          </p:cNvPr>
          <p:cNvGrpSpPr/>
          <p:nvPr/>
        </p:nvGrpSpPr>
        <p:grpSpPr>
          <a:xfrm>
            <a:off x="108673" y="9885990"/>
            <a:ext cx="7342328" cy="805823"/>
            <a:chOff x="217347" y="8818238"/>
            <a:chExt cx="7342328" cy="805823"/>
          </a:xfrm>
        </p:grpSpPr>
        <p:sp>
          <p:nvSpPr>
            <p:cNvPr id="16" name="標題 1">
              <a:extLst>
                <a:ext uri="{FF2B5EF4-FFF2-40B4-BE49-F238E27FC236}">
                  <a16:creationId xmlns:a16="http://schemas.microsoft.com/office/drawing/2014/main" id="{F0E01B51-B5B6-4E93-84A8-4C6A4D5AB8E6}"/>
                </a:ext>
              </a:extLst>
            </p:cNvPr>
            <p:cNvSpPr txBox="1">
              <a:spLocks/>
            </p:cNvSpPr>
            <p:nvPr/>
          </p:nvSpPr>
          <p:spPr bwMode="blackWhite">
            <a:xfrm>
              <a:off x="217347" y="8818238"/>
              <a:ext cx="7342328" cy="695995"/>
            </a:xfrm>
            <a:prstGeom prst="rect">
              <a:avLst/>
            </a:prstGeom>
            <a:solidFill>
              <a:srgbClr val="FFFFFF"/>
            </a:solidFill>
            <a:ln w="38100" cap="sq">
              <a:solidFill>
                <a:schemeClr val="tx1"/>
              </a:solidFill>
              <a:miter lim="800000"/>
            </a:ln>
          </p:spPr>
          <p:txBody>
            <a:bodyPr vert="horz" lIns="274320" tIns="182880" rIns="274320" bIns="182880" rtlCol="0" anchor="ctr" anchorCtr="1">
              <a:noAutofit/>
            </a:bodyPr>
            <a:lstStyle>
              <a:lvl1pPr algn="ctr" defTabSz="755934" rtl="0" eaLnBrk="1" latinLnBrk="0" hangingPunct="1">
                <a:lnSpc>
                  <a:spcPct val="90000"/>
                </a:lnSpc>
                <a:spcBef>
                  <a:spcPct val="0"/>
                </a:spcBef>
                <a:buNone/>
                <a:defRPr sz="2893" kern="1200" cap="all" spc="165" baseline="0">
                  <a:solidFill>
                    <a:srgbClr val="262626"/>
                  </a:solidFill>
                  <a:latin typeface="+mj-lt"/>
                  <a:ea typeface="+mj-ea"/>
                  <a:cs typeface="+mj-cs"/>
                </a:defRPr>
              </a:lvl1pPr>
            </a:lstStyle>
            <a:p>
              <a:pPr>
                <a:lnSpc>
                  <a:spcPct val="100000"/>
                </a:lnSpc>
              </a:pPr>
              <a:endParaRPr lang="zh-TW" altLang="en-US" sz="1700" b="1" dirty="0"/>
            </a:p>
          </p:txBody>
        </p:sp>
        <p:grpSp>
          <p:nvGrpSpPr>
            <p:cNvPr id="17" name="群組 16">
              <a:extLst>
                <a:ext uri="{FF2B5EF4-FFF2-40B4-BE49-F238E27FC236}">
                  <a16:creationId xmlns:a16="http://schemas.microsoft.com/office/drawing/2014/main" id="{37836BF7-BC19-4790-A90A-3CAA0DEBD8C3}"/>
                </a:ext>
              </a:extLst>
            </p:cNvPr>
            <p:cNvGrpSpPr/>
            <p:nvPr/>
          </p:nvGrpSpPr>
          <p:grpSpPr>
            <a:xfrm>
              <a:off x="1030352" y="8818238"/>
              <a:ext cx="5789089" cy="805823"/>
              <a:chOff x="979054" y="9983387"/>
              <a:chExt cx="5789089" cy="805823"/>
            </a:xfrm>
          </p:grpSpPr>
          <p:pic>
            <p:nvPicPr>
              <p:cNvPr id="18" name="圖片 17">
                <a:extLst>
                  <a:ext uri="{FF2B5EF4-FFF2-40B4-BE49-F238E27FC236}">
                    <a16:creationId xmlns:a16="http://schemas.microsoft.com/office/drawing/2014/main" id="{080936C1-2C9B-459E-A74C-DC1B4AD22E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9054" y="9983387"/>
                <a:ext cx="2479457" cy="805823"/>
              </a:xfrm>
              <a:prstGeom prst="rect">
                <a:avLst/>
              </a:prstGeom>
            </p:spPr>
          </p:pic>
          <p:grpSp>
            <p:nvGrpSpPr>
              <p:cNvPr id="19" name="群組 18">
                <a:extLst>
                  <a:ext uri="{FF2B5EF4-FFF2-40B4-BE49-F238E27FC236}">
                    <a16:creationId xmlns:a16="http://schemas.microsoft.com/office/drawing/2014/main" id="{BAE7484C-792E-44C1-A568-544DA3A307FA}"/>
                  </a:ext>
                </a:extLst>
              </p:cNvPr>
              <p:cNvGrpSpPr/>
              <p:nvPr/>
            </p:nvGrpSpPr>
            <p:grpSpPr>
              <a:xfrm>
                <a:off x="4323024" y="10124848"/>
                <a:ext cx="2445119" cy="566965"/>
                <a:chOff x="2722218" y="10161922"/>
                <a:chExt cx="2358123" cy="461665"/>
              </a:xfrm>
            </p:grpSpPr>
            <p:pic>
              <p:nvPicPr>
                <p:cNvPr id="20" name="圖片 19">
                  <a:extLst>
                    <a:ext uri="{FF2B5EF4-FFF2-40B4-BE49-F238E27FC236}">
                      <a16:creationId xmlns:a16="http://schemas.microsoft.com/office/drawing/2014/main" id="{C4367420-7444-4990-986D-5648885B5C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22218" y="10161922"/>
                  <a:ext cx="424459" cy="425786"/>
                </a:xfrm>
                <a:prstGeom prst="rect">
                  <a:avLst/>
                </a:prstGeom>
              </p:spPr>
            </p:pic>
            <p:sp>
              <p:nvSpPr>
                <p:cNvPr id="21" name="文字方塊 20">
                  <a:extLst>
                    <a:ext uri="{FF2B5EF4-FFF2-40B4-BE49-F238E27FC236}">
                      <a16:creationId xmlns:a16="http://schemas.microsoft.com/office/drawing/2014/main" id="{8BC3D137-B9F1-4D90-9933-BDEE16E0064A}"/>
                    </a:ext>
                  </a:extLst>
                </p:cNvPr>
                <p:cNvSpPr txBox="1"/>
                <p:nvPr/>
              </p:nvSpPr>
              <p:spPr>
                <a:xfrm>
                  <a:off x="3070248" y="10161922"/>
                  <a:ext cx="2010093" cy="461665"/>
                </a:xfrm>
                <a:prstGeom prst="rect">
                  <a:avLst/>
                </a:prstGeom>
                <a:noFill/>
              </p:spPr>
              <p:txBody>
                <a:bodyPr wrap="square" rtlCol="0">
                  <a:spAutoFit/>
                </a:bodyPr>
                <a:lstStyle/>
                <a:p>
                  <a:r>
                    <a:rPr lang="zh-TW" altLang="en-US" sz="1400" b="1" kern="1700" spc="1200" dirty="0">
                      <a:solidFill>
                        <a:schemeClr val="tx1">
                          <a:lumMod val="50000"/>
                        </a:schemeClr>
                      </a:solidFill>
                      <a:latin typeface="+mn-ea"/>
                    </a:rPr>
                    <a:t>電子物理系</a:t>
                  </a:r>
                  <a:br>
                    <a:rPr lang="en-US" altLang="zh-TW" b="1" dirty="0">
                      <a:solidFill>
                        <a:schemeClr val="tx1">
                          <a:lumMod val="50000"/>
                        </a:schemeClr>
                      </a:solidFill>
                      <a:latin typeface="+mn-ea"/>
                    </a:rPr>
                  </a:br>
                  <a:r>
                    <a:rPr lang="en-US" altLang="zh-TW" sz="1000" b="1" dirty="0">
                      <a:solidFill>
                        <a:schemeClr val="tx1">
                          <a:lumMod val="50000"/>
                        </a:schemeClr>
                      </a:solidFill>
                      <a:latin typeface="+mn-ea"/>
                    </a:rPr>
                    <a:t>Department of </a:t>
                  </a:r>
                  <a:r>
                    <a:rPr lang="en-US" altLang="zh-TW" sz="1000" b="1" dirty="0" err="1">
                      <a:solidFill>
                        <a:schemeClr val="tx1">
                          <a:lumMod val="50000"/>
                        </a:schemeClr>
                      </a:solidFill>
                      <a:latin typeface="+mn-ea"/>
                    </a:rPr>
                    <a:t>Electrophysics</a:t>
                  </a:r>
                  <a:endParaRPr lang="zh-TW" altLang="en-US" sz="1000" b="1" dirty="0">
                    <a:solidFill>
                      <a:schemeClr val="tx1">
                        <a:lumMod val="50000"/>
                      </a:schemeClr>
                    </a:solidFill>
                    <a:latin typeface="+mn-ea"/>
                  </a:endParaRPr>
                </a:p>
              </p:txBody>
            </p:sp>
          </p:grpSp>
        </p:grpSp>
      </p:grpSp>
    </p:spTree>
    <p:extLst>
      <p:ext uri="{BB962C8B-B14F-4D97-AF65-F5344CB8AC3E}">
        <p14:creationId xmlns:p14="http://schemas.microsoft.com/office/powerpoint/2010/main" val="70098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3211EA5B-4968-4403-ABEF-A9A4827283E1}"/>
              </a:ext>
            </a:extLst>
          </p:cNvPr>
          <p:cNvSpPr>
            <a:spLocks noGrp="1"/>
          </p:cNvSpPr>
          <p:nvPr>
            <p:ph type="ctrTitle"/>
          </p:nvPr>
        </p:nvSpPr>
        <p:spPr>
          <a:xfrm>
            <a:off x="101841" y="50912"/>
            <a:ext cx="7342328" cy="522912"/>
          </a:xfrm>
          <a:solidFill>
            <a:schemeClr val="accent6">
              <a:lumMod val="20000"/>
              <a:lumOff val="80000"/>
            </a:schemeClr>
          </a:solidFill>
          <a:ln>
            <a:solidFill>
              <a:schemeClr val="accent6">
                <a:lumMod val="20000"/>
                <a:lumOff val="80000"/>
              </a:schemeClr>
            </a:solidFill>
          </a:ln>
        </p:spPr>
        <p:txBody>
          <a:bodyPr anchor="ctr">
            <a:noAutofit/>
          </a:bodyPr>
          <a:lstStyle/>
          <a:p>
            <a:pPr>
              <a:lnSpc>
                <a:spcPct val="100000"/>
              </a:lnSpc>
            </a:pPr>
            <a:r>
              <a:rPr lang="en-US" altLang="zh-TW" dirty="0"/>
              <a:t>Seminar Announcement</a:t>
            </a:r>
            <a:endParaRPr lang="zh-TW" altLang="en-US" sz="3000" b="1" spc="3000" dirty="0"/>
          </a:p>
        </p:txBody>
      </p:sp>
      <p:sp>
        <p:nvSpPr>
          <p:cNvPr id="7" name="副標題 2">
            <a:extLst>
              <a:ext uri="{FF2B5EF4-FFF2-40B4-BE49-F238E27FC236}">
                <a16:creationId xmlns:a16="http://schemas.microsoft.com/office/drawing/2014/main" id="{39029081-2929-41C2-A1AB-22420E38AE8E}"/>
              </a:ext>
            </a:extLst>
          </p:cNvPr>
          <p:cNvSpPr>
            <a:spLocks noGrp="1"/>
          </p:cNvSpPr>
          <p:nvPr>
            <p:ph type="subTitle" idx="1"/>
          </p:nvPr>
        </p:nvSpPr>
        <p:spPr>
          <a:xfrm>
            <a:off x="101840" y="651384"/>
            <a:ext cx="7342327" cy="796416"/>
          </a:xfrm>
          <a:solidFill>
            <a:srgbClr val="0070C0"/>
          </a:solidFill>
        </p:spPr>
        <p:txBody>
          <a:bodyPr>
            <a:noAutofit/>
          </a:bodyPr>
          <a:lstStyle/>
          <a:p>
            <a:pPr algn="l"/>
            <a:r>
              <a:rPr lang="en-US" altLang="zh-TW" sz="2000" dirty="0">
                <a:solidFill>
                  <a:schemeClr val="tx1"/>
                </a:solidFill>
              </a:rPr>
              <a:t>DATE: 2024/12/17 (TUE.),  09:00-12:20</a:t>
            </a:r>
          </a:p>
          <a:p>
            <a:pPr algn="l"/>
            <a:r>
              <a:rPr lang="en-US" altLang="zh-TW" sz="2000" dirty="0">
                <a:solidFill>
                  <a:schemeClr val="tx1"/>
                </a:solidFill>
              </a:rPr>
              <a:t>VENUE: Science Building3 Room353 (</a:t>
            </a:r>
            <a:r>
              <a:rPr lang="zh-TW" altLang="en-US" sz="2000" dirty="0">
                <a:solidFill>
                  <a:schemeClr val="tx1"/>
                </a:solidFill>
              </a:rPr>
              <a:t>科學三館</a:t>
            </a:r>
            <a:r>
              <a:rPr lang="en-US" altLang="zh-TW" sz="2000" dirty="0">
                <a:solidFill>
                  <a:schemeClr val="tx1"/>
                </a:solidFill>
              </a:rPr>
              <a:t>SC353)</a:t>
            </a:r>
          </a:p>
        </p:txBody>
      </p:sp>
      <p:sp>
        <p:nvSpPr>
          <p:cNvPr id="8" name="文字方塊 7">
            <a:extLst>
              <a:ext uri="{FF2B5EF4-FFF2-40B4-BE49-F238E27FC236}">
                <a16:creationId xmlns:a16="http://schemas.microsoft.com/office/drawing/2014/main" id="{F2017425-6519-45AE-B961-1335C6C02480}"/>
              </a:ext>
            </a:extLst>
          </p:cNvPr>
          <p:cNvSpPr txBox="1"/>
          <p:nvPr/>
        </p:nvSpPr>
        <p:spPr>
          <a:xfrm>
            <a:off x="101839" y="1507669"/>
            <a:ext cx="7342328" cy="2769989"/>
          </a:xfrm>
          <a:prstGeom prst="rect">
            <a:avLst/>
          </a:prstGeom>
          <a:noFill/>
        </p:spPr>
        <p:txBody>
          <a:bodyPr wrap="square" rtlCol="0">
            <a:spAutoFit/>
          </a:bodyPr>
          <a:lstStyle/>
          <a:p>
            <a:pPr algn="ctr"/>
            <a:r>
              <a:rPr lang="en-US" altLang="zh-TW" b="1" dirty="0"/>
              <a:t>Investigation of Eu-based topological materials, 2M-WS2 topological superconductor, and thermal (Hall) transport</a:t>
            </a:r>
          </a:p>
          <a:p>
            <a:pPr algn="r"/>
            <a:r>
              <a:rPr lang="en-US" altLang="zh-TW" dirty="0">
                <a:solidFill>
                  <a:schemeClr val="accent6">
                    <a:lumMod val="40000"/>
                    <a:lumOff val="60000"/>
                  </a:schemeClr>
                </a:solidFill>
              </a:rPr>
              <a:t>09:30-10:20</a:t>
            </a:r>
            <a:r>
              <a:rPr lang="en-US" altLang="zh-TW" dirty="0"/>
              <a:t>                                      </a:t>
            </a:r>
            <a:r>
              <a:rPr lang="en-US" altLang="zh-TW" dirty="0">
                <a:ln w="0"/>
                <a:solidFill>
                  <a:schemeClr val="accent6">
                    <a:lumMod val="20000"/>
                    <a:lumOff val="80000"/>
                  </a:schemeClr>
                </a:solidFill>
                <a:effectLst>
                  <a:outerShdw blurRad="38100" dist="25400" dir="5400000" algn="ctr" rotWithShape="0">
                    <a:srgbClr val="6E747A">
                      <a:alpha val="43000"/>
                    </a:srgbClr>
                  </a:outerShdw>
                </a:effectLst>
              </a:rPr>
              <a:t>Prof. </a:t>
            </a:r>
            <a:r>
              <a:rPr lang="en-US" altLang="zh-TW" dirty="0" err="1">
                <a:ln w="0"/>
                <a:solidFill>
                  <a:schemeClr val="accent6">
                    <a:lumMod val="20000"/>
                    <a:lumOff val="80000"/>
                  </a:schemeClr>
                </a:solidFill>
                <a:effectLst>
                  <a:outerShdw blurRad="38100" dist="25400" dir="5400000" algn="ctr" rotWithShape="0">
                    <a:srgbClr val="6E747A">
                      <a:alpha val="43000"/>
                    </a:srgbClr>
                  </a:outerShdw>
                </a:effectLst>
              </a:rPr>
              <a:t>Jinke</a:t>
            </a:r>
            <a:r>
              <a:rPr lang="en-US" altLang="zh-TW" dirty="0">
                <a:ln w="0"/>
                <a:solidFill>
                  <a:schemeClr val="accent6">
                    <a:lumMod val="20000"/>
                    <a:lumOff val="80000"/>
                  </a:schemeClr>
                </a:solidFill>
                <a:effectLst>
                  <a:outerShdw blurRad="38100" dist="25400" dir="5400000" algn="ctr" rotWithShape="0">
                    <a:srgbClr val="6E747A">
                      <a:alpha val="43000"/>
                    </a:srgbClr>
                  </a:outerShdw>
                </a:effectLst>
              </a:rPr>
              <a:t> Tang, University of Wyoming</a:t>
            </a:r>
          </a:p>
          <a:p>
            <a:pPr algn="just"/>
            <a:r>
              <a:rPr lang="en-US" altLang="zh-TW" sz="1000" dirty="0"/>
              <a:t>In recent years EuAl4 has garnered intense interest due to the debated existence of two distinct low-temperature </a:t>
            </a:r>
            <a:r>
              <a:rPr lang="en-US" altLang="zh-TW" sz="1000" dirty="0" err="1"/>
              <a:t>skyrmion</a:t>
            </a:r>
            <a:r>
              <a:rPr lang="en-US" altLang="zh-TW" sz="1000" dirty="0"/>
              <a:t> lattices. We observed distinct magnetic phases within the proposed </a:t>
            </a:r>
            <a:r>
              <a:rPr lang="en-US" altLang="zh-TW" sz="1000" dirty="0" err="1"/>
              <a:t>skyrmion</a:t>
            </a:r>
            <a:r>
              <a:rPr lang="en-US" altLang="zh-TW" sz="1000" dirty="0"/>
              <a:t> pockets that have been reported in small angle neutron scattering.  We also observed changes to the known charge density wave (CDW) phase below approximately 144 K.  We explored the evolution of these two magnetic phases as a function of </a:t>
            </a:r>
            <a:r>
              <a:rPr lang="en-US" altLang="zh-TW" sz="1000" dirty="0" err="1"/>
              <a:t>Gd</a:t>
            </a:r>
            <a:r>
              <a:rPr lang="en-US" altLang="zh-TW" sz="1000" dirty="0"/>
              <a:t>-doping, up to approximately 13% </a:t>
            </a:r>
            <a:r>
              <a:rPr lang="en-US" altLang="zh-TW" sz="1000" dirty="0" err="1"/>
              <a:t>Gd</a:t>
            </a:r>
            <a:r>
              <a:rPr lang="en-US" altLang="zh-TW" sz="1000" dirty="0"/>
              <a:t> concentration. A noticeable shift in the critical DC magnetic field at which those two magnetic phases manifest and dissipate can be seen as the percentage of </a:t>
            </a:r>
            <a:r>
              <a:rPr lang="en-US" altLang="zh-TW" sz="1000" dirty="0" err="1"/>
              <a:t>Gd</a:t>
            </a:r>
            <a:r>
              <a:rPr lang="en-US" altLang="zh-TW" sz="1000" dirty="0"/>
              <a:t> dopant increases.  We also report a distinct difference in the response of the proposed rhombic </a:t>
            </a:r>
            <a:r>
              <a:rPr lang="en-US" altLang="zh-TW" sz="1000" dirty="0" err="1"/>
              <a:t>skyrmion</a:t>
            </a:r>
            <a:r>
              <a:rPr lang="en-US" altLang="zh-TW" sz="1000" dirty="0"/>
              <a:t> lattice at higher excitation frequencies in the AC susceptibility as compared to the response of the proposed square </a:t>
            </a:r>
            <a:r>
              <a:rPr lang="en-US" altLang="zh-TW" sz="1000" dirty="0" err="1"/>
              <a:t>skyrmion</a:t>
            </a:r>
            <a:r>
              <a:rPr lang="en-US" altLang="zh-TW" sz="1000" dirty="0"/>
              <a:t> lattice at frequencies below 500 Hz.  We also explored the effects on the CDW Tc as a function of </a:t>
            </a:r>
            <a:r>
              <a:rPr lang="en-US" altLang="zh-TW" sz="1000" dirty="0" err="1"/>
              <a:t>Gd</a:t>
            </a:r>
            <a:r>
              <a:rPr lang="en-US" altLang="zh-TW" sz="1000" dirty="0"/>
              <a:t> concentration using heat capacity measurements. </a:t>
            </a:r>
          </a:p>
          <a:p>
            <a:pPr algn="just"/>
            <a:r>
              <a:rPr lang="en-US" altLang="zh-TW" sz="1000" dirty="0"/>
              <a:t>We probe thermal properties of monoclinic tungsten disulfide (2M-WS2) single crystals as a function of temperature to pair with pre-existing data showing superconductivity in 2M-WS2 to further enhance our understanding of this topological superconducting material and its unique properties.  We plan to investigate thermal Hall effect using a device constructed for 2M-WS2 thin films, where Majorana particles are theorized to exist, and other topological materials.  The device will be constructed using electron beam lithography (EBL).</a:t>
            </a:r>
            <a:endParaRPr lang="zh-TW" altLang="en-US" sz="1000" dirty="0"/>
          </a:p>
        </p:txBody>
      </p:sp>
      <p:sp>
        <p:nvSpPr>
          <p:cNvPr id="9" name="文字方塊 8">
            <a:extLst>
              <a:ext uri="{FF2B5EF4-FFF2-40B4-BE49-F238E27FC236}">
                <a16:creationId xmlns:a16="http://schemas.microsoft.com/office/drawing/2014/main" id="{91B4992C-BAD8-48F6-A6F2-DB1E9924677D}"/>
              </a:ext>
            </a:extLst>
          </p:cNvPr>
          <p:cNvSpPr txBox="1"/>
          <p:nvPr/>
        </p:nvSpPr>
        <p:spPr>
          <a:xfrm>
            <a:off x="101839" y="4465226"/>
            <a:ext cx="7342328" cy="3385542"/>
          </a:xfrm>
          <a:prstGeom prst="rect">
            <a:avLst/>
          </a:prstGeom>
          <a:noFill/>
        </p:spPr>
        <p:txBody>
          <a:bodyPr wrap="square" rtlCol="0">
            <a:spAutoFit/>
          </a:bodyPr>
          <a:lstStyle/>
          <a:p>
            <a:pPr algn="ctr"/>
            <a:r>
              <a:rPr lang="en-US" altLang="zh-TW" b="1" dirty="0"/>
              <a:t>Light-matter interaction of 2D </a:t>
            </a:r>
            <a:r>
              <a:rPr lang="en-US" altLang="zh-TW" b="1" dirty="0" err="1"/>
              <a:t>vdWs</a:t>
            </a:r>
            <a:r>
              <a:rPr lang="en-US" altLang="zh-TW" b="1" dirty="0"/>
              <a:t> lateral heterostructures and </a:t>
            </a:r>
            <a:r>
              <a:rPr lang="en-US" altLang="zh-TW" b="1" dirty="0" err="1"/>
              <a:t>ferroic</a:t>
            </a:r>
            <a:r>
              <a:rPr lang="en-US" altLang="zh-TW" b="1" dirty="0"/>
              <a:t> domains probed by laser-based microscopic techniques</a:t>
            </a:r>
          </a:p>
          <a:p>
            <a:pPr algn="r"/>
            <a:r>
              <a:rPr lang="en-US" altLang="zh-TW" dirty="0">
                <a:ln w="0"/>
                <a:solidFill>
                  <a:schemeClr val="accent6"/>
                </a:solidFill>
                <a:effectLst>
                  <a:outerShdw blurRad="38100" dist="25400" dir="5400000" algn="ctr" rotWithShape="0">
                    <a:srgbClr val="6E747A">
                      <a:alpha val="43000"/>
                    </a:srgbClr>
                  </a:outerShdw>
                </a:effectLst>
              </a:rPr>
              <a:t>  </a:t>
            </a:r>
            <a:r>
              <a:rPr lang="en-US" altLang="zh-TW" dirty="0">
                <a:ln w="0"/>
                <a:solidFill>
                  <a:schemeClr val="accent6">
                    <a:lumMod val="20000"/>
                    <a:lumOff val="80000"/>
                  </a:schemeClr>
                </a:solidFill>
                <a:effectLst>
                  <a:outerShdw blurRad="38100" dist="25400" dir="5400000" algn="ctr" rotWithShape="0">
                    <a:srgbClr val="6E747A">
                      <a:alpha val="43000"/>
                    </a:srgbClr>
                  </a:outerShdw>
                </a:effectLst>
              </a:rPr>
              <a:t>10:20-11:10                                Prof. Yu-Tsung Tsai, University of Wyoming</a:t>
            </a:r>
          </a:p>
          <a:p>
            <a:pPr algn="just"/>
            <a:r>
              <a:rPr lang="en-US" altLang="zh-TW" sz="1000" dirty="0"/>
              <a:t>Various two-dimensional (2D) functionalities have been observed in van der Waals (</a:t>
            </a:r>
            <a:r>
              <a:rPr lang="en-US" altLang="zh-TW" sz="1000" dirty="0" err="1"/>
              <a:t>vdW</a:t>
            </a:r>
            <a:r>
              <a:rPr lang="en-US" altLang="zh-TW" sz="1000" dirty="0"/>
              <a:t>) materials, such as superconductivity, ferromagnetism, ferroelectricity, and antiferroelectricity, expanding the potential for creating ultrathin, flexible 2D heterostructure devices. Among these 2D materials, both 2D semiconductors (WS2, WSe2, MoS2, MoSe2) and 2D layered </a:t>
            </a:r>
            <a:r>
              <a:rPr lang="en-US" altLang="zh-TW" sz="1000" dirty="0" err="1"/>
              <a:t>ferroelastic</a:t>
            </a:r>
            <a:r>
              <a:rPr lang="en-US" altLang="zh-TW" sz="1000" dirty="0"/>
              <a:t> (FE) materials (WO2I2, NbOI2) have attracted tremendous research interests. For 2D semiconductors, they have superior advantages of electrical tunability of Fermi levels, intrinsic compatibility to the fabrication of planar devices, and moderate requirements of the lattice match for heterostructure integration. Among the </a:t>
            </a:r>
            <a:r>
              <a:rPr lang="en-US" altLang="zh-TW" sz="1000" dirty="0" err="1"/>
              <a:t>ferroic</a:t>
            </a:r>
            <a:r>
              <a:rPr lang="en-US" altLang="zh-TW" sz="1000" dirty="0"/>
              <a:t> properties, </a:t>
            </a:r>
            <a:r>
              <a:rPr lang="en-US" altLang="zh-TW" sz="1000" dirty="0" err="1"/>
              <a:t>ferroelasticity</a:t>
            </a:r>
            <a:r>
              <a:rPr lang="en-US" altLang="zh-TW" sz="1000" dirty="0"/>
              <a:t> stands out as the mechanical counterpart to ferromagnetism and ferroelectricity. It involves the switching of spontaneous lattice strain across multiple orientation states when subjected to mechanical stimuli. </a:t>
            </a:r>
            <a:r>
              <a:rPr lang="en-US" altLang="zh-TW" sz="1000" dirty="0" err="1"/>
              <a:t>Ferroelasticity</a:t>
            </a:r>
            <a:r>
              <a:rPr lang="en-US" altLang="zh-TW" sz="1000" dirty="0"/>
              <a:t> underlies phenomena like the shape-memory effect and </a:t>
            </a:r>
            <a:r>
              <a:rPr lang="en-US" altLang="zh-TW" sz="1000" dirty="0" err="1"/>
              <a:t>superelasticity</a:t>
            </a:r>
            <a:r>
              <a:rPr lang="en-US" altLang="zh-TW" sz="1000" dirty="0"/>
              <a:t>, making it crucial for applications in piezoelectric sensors, mechanical switches, and actuators. However, to probe 2D lateral heterostructures such as 2D semiconductor lateral </a:t>
            </a:r>
            <a:r>
              <a:rPr lang="en-US" altLang="zh-TW" sz="1000" dirty="0" err="1"/>
              <a:t>multijunctions</a:t>
            </a:r>
            <a:r>
              <a:rPr lang="en-US" altLang="zh-TW" sz="1000" dirty="0"/>
              <a:t> and natural layered 2D </a:t>
            </a:r>
            <a:r>
              <a:rPr lang="en-US" altLang="zh-TW" sz="1000" dirty="0" err="1"/>
              <a:t>vdWs</a:t>
            </a:r>
            <a:r>
              <a:rPr lang="en-US" altLang="zh-TW" sz="1000" dirty="0"/>
              <a:t> FE lateral domains in WO2I2 require laser-based microscopic techniques for spatial resolution.  In this talk, photon-assisted microwave microscopy, Angle-resolved (AR)/helicity-resolved (HR) Raman microscopy, and ultra-fast pump-probe microscopy (UPPM) will be discussed along with three research results: a) 2D lateral WS2-W(S1-xSex)2-WS2 multijunction with 100-fold photoconductivity, b) 2D lateral MoS2-MoS2/WS2-WS2 probed with UPPM for carry dynamics, and c) layered WO2I2 single crystal with FE lateral domains revealed by HR Raman microscopy. Last, I will introduce current status of 2D </a:t>
            </a:r>
            <a:r>
              <a:rPr lang="en-US" altLang="zh-TW" sz="1000" dirty="0" err="1"/>
              <a:t>opTiclab</a:t>
            </a:r>
            <a:r>
              <a:rPr lang="en-US" altLang="zh-TW" sz="1000" dirty="0"/>
              <a:t> in the University of Wyoming and its research focus moving forward after the arrival of 9 tesla optical cryostat, seeking collaboration with researchers here!</a:t>
            </a:r>
            <a:endParaRPr lang="zh-TW" altLang="en-US" dirty="0"/>
          </a:p>
        </p:txBody>
      </p:sp>
      <p:sp>
        <p:nvSpPr>
          <p:cNvPr id="15" name="文字方塊 14">
            <a:extLst>
              <a:ext uri="{FF2B5EF4-FFF2-40B4-BE49-F238E27FC236}">
                <a16:creationId xmlns:a16="http://schemas.microsoft.com/office/drawing/2014/main" id="{43063A36-C1B3-4490-BA12-952BF5C71757}"/>
              </a:ext>
            </a:extLst>
          </p:cNvPr>
          <p:cNvSpPr txBox="1"/>
          <p:nvPr/>
        </p:nvSpPr>
        <p:spPr>
          <a:xfrm>
            <a:off x="101839" y="7876093"/>
            <a:ext cx="7342328" cy="2616101"/>
          </a:xfrm>
          <a:prstGeom prst="rect">
            <a:avLst/>
          </a:prstGeom>
          <a:noFill/>
        </p:spPr>
        <p:txBody>
          <a:bodyPr wrap="square" rtlCol="0">
            <a:spAutoFit/>
          </a:bodyPr>
          <a:lstStyle/>
          <a:p>
            <a:pPr algn="ctr"/>
            <a:r>
              <a:rPr lang="en-US" altLang="zh-TW" b="1" dirty="0"/>
              <a:t>Topologies in light &amp; magnets: probing spin textures and optical phase structures</a:t>
            </a:r>
          </a:p>
          <a:p>
            <a:pPr algn="r"/>
            <a:r>
              <a:rPr lang="en-US" altLang="zh-TW" dirty="0">
                <a:ln w="0"/>
                <a:solidFill>
                  <a:schemeClr val="accent6"/>
                </a:solidFill>
                <a:effectLst>
                  <a:outerShdw blurRad="38100" dist="25400" dir="5400000" algn="ctr" rotWithShape="0">
                    <a:srgbClr val="6E747A">
                      <a:alpha val="43000"/>
                    </a:srgbClr>
                  </a:outerShdw>
                </a:effectLst>
              </a:rPr>
              <a:t> </a:t>
            </a:r>
            <a:r>
              <a:rPr lang="en-US" altLang="zh-TW" dirty="0">
                <a:ln w="0"/>
                <a:solidFill>
                  <a:schemeClr val="accent6">
                    <a:lumMod val="20000"/>
                    <a:lumOff val="80000"/>
                  </a:schemeClr>
                </a:solidFill>
                <a:effectLst>
                  <a:outerShdw blurRad="38100" dist="25400" dir="5400000" algn="ctr" rotWithShape="0">
                    <a:srgbClr val="6E747A">
                      <a:alpha val="43000"/>
                    </a:srgbClr>
                  </a:outerShdw>
                </a:effectLst>
              </a:rPr>
              <a:t>11:30-12:20          Prof. Chen-Ting Liao, Indiana University (IU) Bloomington</a:t>
            </a:r>
          </a:p>
          <a:p>
            <a:pPr algn="just"/>
            <a:r>
              <a:rPr lang="en-US" altLang="zh-TW" sz="1000" dirty="0"/>
              <a:t>Symmetry breakings are ubiquitous in nature and can lead to the formation of various topological states and excitations, such as those in ferromagnetism, molecular chirality, optical activity, and vortex beams carrying orbital angular momentum (OAM). In the first part of my talk, I will show how a new coherent diffractive imaging technique, called vector ptychographic tomography, which uses coherent extreme UV or soft x-ray beams, can probe chemically resolved nanostructures in semiconductor materials1 and spin textures in magnetic materials. This </a:t>
            </a:r>
            <a:r>
              <a:rPr lang="en-US" altLang="zh-TW" sz="1000" dirty="0" err="1"/>
              <a:t>lensless</a:t>
            </a:r>
            <a:r>
              <a:rPr lang="en-US" altLang="zh-TW" sz="1000" dirty="0"/>
              <a:t> computational imaging method provides 2D/3D vector imaging with a resolution of 5-10 nm2, leading to our direct observation of topological magnetic monopoles and their interactions3. Next, I will introduce topological states of light carrying OAM, which can be static, attosecond-to-femtosecond dynamic4, spin-orbit coupled5, or spatiotemporally coupled6,7 (a subset of space-time optics family8). OAM of light can span the infrared to extreme UV spectra when up-converted and controlled through a laser-driven high-order harmonic generation process4,5 (the process recognized by the 2023 Nobel Prize in Physics). OAM of light and the new space-time optics promise novel and under-exploited applications in communications, sensing, imaging, and controlling topological spin textures in the near future.</a:t>
            </a:r>
            <a:endParaRPr lang="zh-TW" altLang="en-US" dirty="0"/>
          </a:p>
        </p:txBody>
      </p:sp>
    </p:spTree>
    <p:extLst>
      <p:ext uri="{BB962C8B-B14F-4D97-AF65-F5344CB8AC3E}">
        <p14:creationId xmlns:p14="http://schemas.microsoft.com/office/powerpoint/2010/main" val="3365488255"/>
      </p:ext>
    </p:extLst>
  </p:cSld>
  <p:clrMapOvr>
    <a:masterClrMapping/>
  </p:clrMapOvr>
</p:sld>
</file>

<file path=ppt/theme/theme1.xml><?xml version="1.0" encoding="utf-8"?>
<a:theme xmlns:a="http://schemas.openxmlformats.org/drawingml/2006/main" name="Parcel">
  <a:themeElements>
    <a:clrScheme name="綠色">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TM10001115[[fn=包裹]]</Template>
  <TotalTime>208</TotalTime>
  <Words>984</Words>
  <Application>Microsoft Office PowerPoint</Application>
  <PresentationFormat>自訂</PresentationFormat>
  <Paragraphs>35</Paragraphs>
  <Slides>2</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vt:i4>
      </vt:variant>
    </vt:vector>
  </HeadingPairs>
  <TitlesOfParts>
    <vt:vector size="9" baseType="lpstr">
      <vt:lpstr>微軟正黑體</vt:lpstr>
      <vt:lpstr>新細明體</vt:lpstr>
      <vt:lpstr>Arial</vt:lpstr>
      <vt:lpstr>Calibri</vt:lpstr>
      <vt:lpstr>Cordia New</vt:lpstr>
      <vt:lpstr>Gill Sans MT</vt:lpstr>
      <vt:lpstr>Parcel</vt:lpstr>
      <vt:lpstr>Seminar  Announcement</vt:lpstr>
      <vt:lpstr>Seminar Announcement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Laser control technology for innovation of biomedical and electronics</dc:title>
  <dc:creator>Wei-De Jeng</dc:creator>
  <cp:lastModifiedBy>NELLY</cp:lastModifiedBy>
  <cp:revision>30</cp:revision>
  <dcterms:created xsi:type="dcterms:W3CDTF">2023-08-29T13:29:36Z</dcterms:created>
  <dcterms:modified xsi:type="dcterms:W3CDTF">2024-12-02T07:24:33Z</dcterms:modified>
</cp:coreProperties>
</file>