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8"/>
  </p:notesMasterIdLst>
  <p:handoutMasterIdLst>
    <p:handoutMasterId r:id="rId9"/>
  </p:handoutMasterIdLst>
  <p:sldIdLst>
    <p:sldId id="937" r:id="rId2"/>
    <p:sldId id="938" r:id="rId3"/>
    <p:sldId id="941" r:id="rId4"/>
    <p:sldId id="940" r:id="rId5"/>
    <p:sldId id="939" r:id="rId6"/>
    <p:sldId id="942" r:id="rId7"/>
  </p:sldIdLst>
  <p:sldSz cx="12192000" cy="6858000"/>
  <p:notesSz cx="6797675" cy="9926638"/>
  <p:custDataLst>
    <p:tags r:id="rId10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orient="horz" pos="1217" userDrawn="1">
          <p15:clr>
            <a:srgbClr val="A4A3A4"/>
          </p15:clr>
        </p15:guide>
        <p15:guide id="3" pos="284" userDrawn="1">
          <p15:clr>
            <a:srgbClr val="A4A3A4"/>
          </p15:clr>
        </p15:guide>
        <p15:guide id="4" pos="74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4E7"/>
    <a:srgbClr val="829FD2"/>
    <a:srgbClr val="EAEAEA"/>
    <a:srgbClr val="385723"/>
    <a:srgbClr val="203864"/>
    <a:srgbClr val="843C0C"/>
    <a:srgbClr val="595959"/>
    <a:srgbClr val="4472C4"/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89281" autoAdjust="0"/>
  </p:normalViewPr>
  <p:slideViewPr>
    <p:cSldViewPr snapToGrid="0">
      <p:cViewPr varScale="1">
        <p:scale>
          <a:sx n="82" d="100"/>
          <a:sy n="82" d="100"/>
        </p:scale>
        <p:origin x="92" y="174"/>
      </p:cViewPr>
      <p:guideLst>
        <p:guide orient="horz" pos="4315"/>
        <p:guide orient="horz" pos="1217"/>
        <p:guide pos="284"/>
        <p:guide pos="7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20423" cy="527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96" tIns="45047" rIns="90096" bIns="45047" numCol="1" anchor="t" anchorCtr="0" compatLnSpc="1">
            <a:prstTxWarp prst="textNoShape">
              <a:avLst/>
            </a:prstTxWarp>
          </a:bodyPr>
          <a:lstStyle>
            <a:lvl1pPr defTabSz="8989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652" y="2"/>
            <a:ext cx="2996132" cy="527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96" tIns="45047" rIns="90096" bIns="45047" numCol="1" anchor="t" anchorCtr="0" compatLnSpc="1">
            <a:prstTxWarp prst="textNoShape">
              <a:avLst/>
            </a:prstTxWarp>
          </a:bodyPr>
          <a:lstStyle>
            <a:lvl1pPr algn="r" defTabSz="8989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09161"/>
            <a:ext cx="2920423" cy="52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96" tIns="45047" rIns="90096" bIns="45047" numCol="1" anchor="b" anchorCtr="0" compatLnSpc="1">
            <a:prstTxWarp prst="textNoShape">
              <a:avLst/>
            </a:prstTxWarp>
          </a:bodyPr>
          <a:lstStyle>
            <a:lvl1pPr defTabSz="8989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652" y="9409161"/>
            <a:ext cx="2996132" cy="52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96" tIns="45047" rIns="90096" bIns="45047" numCol="1" anchor="b" anchorCtr="0" compatLnSpc="1">
            <a:prstTxWarp prst="textNoShape">
              <a:avLst/>
            </a:prstTxWarp>
          </a:bodyPr>
          <a:lstStyle>
            <a:lvl1pPr algn="r" defTabSz="8989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387019-758B-449A-AC1A-3B4BA68F0BB6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6550832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44585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8" tIns="47766" rIns="95528" bIns="47766" numCol="1" anchor="t" anchorCtr="0" compatLnSpc="1">
            <a:prstTxWarp prst="textNoShape">
              <a:avLst/>
            </a:prstTxWarp>
          </a:bodyPr>
          <a:lstStyle>
            <a:lvl1pPr defTabSz="95348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093" y="3"/>
            <a:ext cx="2944585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8" tIns="47766" rIns="95528" bIns="47766" numCol="1" anchor="t" anchorCtr="0" compatLnSpc="1">
            <a:prstTxWarp prst="textNoShape">
              <a:avLst/>
            </a:prstTxWarp>
          </a:bodyPr>
          <a:lstStyle>
            <a:lvl1pPr algn="r" defTabSz="95348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6" y="4714995"/>
            <a:ext cx="4983889" cy="44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8" tIns="47766" rIns="95528" bIns="47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noProof="0"/>
              <a:t>Klicken Sie, um die Formate des Vorlagentextes zu bearbeiten</a:t>
            </a:r>
          </a:p>
          <a:p>
            <a:pPr lvl="1"/>
            <a:r>
              <a:rPr lang="en-GB" altLang="zh-TW" noProof="0"/>
              <a:t>Zweite Ebene</a:t>
            </a:r>
          </a:p>
          <a:p>
            <a:pPr lvl="2"/>
            <a:r>
              <a:rPr lang="en-GB" altLang="zh-TW" noProof="0"/>
              <a:t>Dritte Ebene</a:t>
            </a:r>
          </a:p>
          <a:p>
            <a:pPr lvl="3"/>
            <a:r>
              <a:rPr lang="en-GB" altLang="zh-TW" noProof="0"/>
              <a:t>Vierte Ebene</a:t>
            </a:r>
          </a:p>
          <a:p>
            <a:pPr lvl="4"/>
            <a:r>
              <a:rPr lang="en-GB" altLang="zh-TW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592"/>
            <a:ext cx="2944585" cy="49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8" tIns="47766" rIns="95528" bIns="47766" numCol="1" anchor="b" anchorCtr="0" compatLnSpc="1">
            <a:prstTxWarp prst="textNoShape">
              <a:avLst/>
            </a:prstTxWarp>
          </a:bodyPr>
          <a:lstStyle>
            <a:lvl1pPr defTabSz="95348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093" y="9431592"/>
            <a:ext cx="2944585" cy="49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8" tIns="47766" rIns="95528" bIns="47766" numCol="1" anchor="b" anchorCtr="0" compatLnSpc="1">
            <a:prstTxWarp prst="textNoShape">
              <a:avLst/>
            </a:prstTxWarp>
          </a:bodyPr>
          <a:lstStyle>
            <a:lvl1pPr algn="r" defTabSz="95348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D1A5C5F4-8213-407F-91F6-F8F90646F238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4038432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426008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142428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309556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2414326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3865519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43559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0851" y="635001"/>
            <a:ext cx="11317816" cy="1192213"/>
          </a:xfrm>
        </p:spPr>
        <p:txBody>
          <a:bodyPr lIns="91440" rIns="91440" anchor="b"/>
          <a:lstStyle>
            <a:lvl1pPr>
              <a:defRPr sz="3800"/>
            </a:lvl1pPr>
          </a:lstStyle>
          <a:p>
            <a:pPr lvl="0"/>
            <a:r>
              <a:rPr lang="en-US" altLang="zh-TW" noProof="0" dirty="0"/>
              <a:t>Click to edit Master title style</a:t>
            </a:r>
            <a:endParaRPr lang="de-DE" altLang="zh-TW" noProof="0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0851" y="1741489"/>
            <a:ext cx="11328400" cy="904875"/>
          </a:xfrm>
        </p:spPr>
        <p:txBody>
          <a:bodyPr lIns="91440" rIns="91440"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en-US" altLang="zh-TW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09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938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188"/>
          <a:stretch/>
        </p:blipFill>
        <p:spPr>
          <a:xfrm rot="16200000">
            <a:off x="-448570" y="481487"/>
            <a:ext cx="1133602" cy="25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962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982133" y="1384433"/>
            <a:ext cx="11209867" cy="3810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1951567" y="144145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1951567" y="414125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dirty="0"/>
              <a:t>按一下以編輯母片副標題樣式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267" y="2757747"/>
            <a:ext cx="292633" cy="1042506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36"/>
          <a:stretch/>
        </p:blipFill>
        <p:spPr>
          <a:xfrm>
            <a:off x="29028" y="-190500"/>
            <a:ext cx="2178371" cy="6858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697" y="5969529"/>
            <a:ext cx="1158340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73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06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188"/>
          <a:stretch/>
        </p:blipFill>
        <p:spPr>
          <a:xfrm rot="16200000">
            <a:off x="-448570" y="481487"/>
            <a:ext cx="1133602" cy="25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084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28C7-3100-41D2-8C63-98759B93576D}" type="slidenum">
              <a:rPr lang="en-US" altLang="zh-TW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107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28C7-3100-41D2-8C63-98759B93576D}" type="slidenum">
              <a:rPr lang="en-US" altLang="zh-TW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40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19110" y="114343"/>
            <a:ext cx="11360151" cy="600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 kumimoji="1">
                <a:solidFill>
                  <a:srgbClr val="000000"/>
                </a:solidFill>
              </a:defRPr>
            </a:lvl1pPr>
          </a:lstStyle>
          <a:p>
            <a:fld id="{251F2134-4CA2-48E5-9790-55F15AA3C1F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572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1" y="114301"/>
            <a:ext cx="11360151" cy="600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  <a:endParaRPr lang="de-DE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1" y="1636714"/>
            <a:ext cx="113665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89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8" r:id="rId4"/>
    <p:sldLayoutId id="2147483729" r:id="rId5"/>
    <p:sldLayoutId id="2147483732" r:id="rId6"/>
    <p:sldLayoutId id="2147483734" r:id="rId7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5pPr>
      <a:lvl6pPr marL="15081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19653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24225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28797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3BEC69D-9D05-9E41-B585-12A84C2FBBA2}"/>
              </a:ext>
            </a:extLst>
          </p:cNvPr>
          <p:cNvGrpSpPr/>
          <p:nvPr/>
        </p:nvGrpSpPr>
        <p:grpSpPr>
          <a:xfrm>
            <a:off x="-8284" y="0"/>
            <a:ext cx="12200284" cy="1236133"/>
            <a:chOff x="-8284" y="0"/>
            <a:chExt cx="12200284" cy="123613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7501AE3-55F6-A548-B4F4-B38541433EB6}"/>
                </a:ext>
              </a:extLst>
            </p:cNvPr>
            <p:cNvSpPr/>
            <p:nvPr/>
          </p:nvSpPr>
          <p:spPr>
            <a:xfrm>
              <a:off x="0" y="0"/>
              <a:ext cx="12192000" cy="1236133"/>
            </a:xfrm>
            <a:prstGeom prst="rect">
              <a:avLst/>
            </a:prstGeom>
            <a:solidFill>
              <a:srgbClr val="2737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D5F6485-3836-884F-A24B-BD22B8C35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88"/>
            <a:stretch/>
          </p:blipFill>
          <p:spPr>
            <a:xfrm rot="16200000">
              <a:off x="-448570" y="481487"/>
              <a:ext cx="1133602" cy="253030"/>
            </a:xfrm>
            <a:prstGeom prst="rect">
              <a:avLst/>
            </a:prstGeom>
          </p:spPr>
        </p:pic>
      </p:grpSp>
      <p:sp>
        <p:nvSpPr>
          <p:cNvPr id="5" name="Rectangle 9">
            <a:extLst>
              <a:ext uri="{FF2B5EF4-FFF2-40B4-BE49-F238E27FC236}">
                <a16:creationId xmlns:a16="http://schemas.microsoft.com/office/drawing/2014/main" id="{BD7B216F-3D25-B346-8954-5DE4F538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32" y="265436"/>
            <a:ext cx="11168535" cy="840276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lvl="1" algn="ctr"/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電物系</a:t>
            </a:r>
            <a:r>
              <a:rPr lang="en-US" altLang="zh-TW" sz="4800" dirty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周年慶徵件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說明</a:t>
            </a:r>
            <a:endParaRPr lang="en" altLang="zh-TW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4714430" y="3919205"/>
            <a:ext cx="1650304" cy="2696871"/>
            <a:chOff x="6702268" y="1146857"/>
            <a:chExt cx="2043591" cy="3339572"/>
          </a:xfrm>
        </p:grpSpPr>
        <p:grpSp>
          <p:nvGrpSpPr>
            <p:cNvPr id="23" name="群組 22"/>
            <p:cNvGrpSpPr/>
            <p:nvPr/>
          </p:nvGrpSpPr>
          <p:grpSpPr>
            <a:xfrm>
              <a:off x="6812782" y="1625915"/>
              <a:ext cx="1788605" cy="2860514"/>
              <a:chOff x="6440993" y="1605818"/>
              <a:chExt cx="1788605" cy="2860514"/>
            </a:xfrm>
          </p:grpSpPr>
          <p:grpSp>
            <p:nvGrpSpPr>
              <p:cNvPr id="16" name="群組 15"/>
              <p:cNvGrpSpPr/>
              <p:nvPr/>
            </p:nvGrpSpPr>
            <p:grpSpPr>
              <a:xfrm>
                <a:off x="6440993" y="1605818"/>
                <a:ext cx="1788605" cy="2860514"/>
                <a:chOff x="6852976" y="1748413"/>
                <a:chExt cx="1788605" cy="2860514"/>
              </a:xfrm>
            </p:grpSpPr>
            <p:sp>
              <p:nvSpPr>
                <p:cNvPr id="9" name="矩形 8"/>
                <p:cNvSpPr/>
                <p:nvPr/>
              </p:nvSpPr>
              <p:spPr bwMode="auto">
                <a:xfrm>
                  <a:off x="6852976" y="1748413"/>
                  <a:ext cx="1788605" cy="2644633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zh-TW" alt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" name="文字方塊 11"/>
                <p:cNvSpPr txBox="1"/>
                <p:nvPr/>
              </p:nvSpPr>
              <p:spPr>
                <a:xfrm>
                  <a:off x="7043895" y="1824173"/>
                  <a:ext cx="1587639" cy="4573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b="1" dirty="0" smtClean="0"/>
                    <a:t>60</a:t>
                  </a:r>
                  <a:r>
                    <a:rPr lang="zh-TW" altLang="en-US" b="1" dirty="0" smtClean="0"/>
                    <a:t>級</a:t>
                  </a:r>
                  <a:endParaRPr lang="zh-TW" altLang="en-US" b="1" dirty="0"/>
                </a:p>
              </p:txBody>
            </p:sp>
            <p:sp>
              <p:nvSpPr>
                <p:cNvPr id="15" name="矩形 14"/>
                <p:cNvSpPr/>
                <p:nvPr/>
              </p:nvSpPr>
              <p:spPr bwMode="auto">
                <a:xfrm>
                  <a:off x="7094133" y="2285864"/>
                  <a:ext cx="1316335" cy="819077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zh-TW" alt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" name="文字方塊 17"/>
                <p:cNvSpPr txBox="1"/>
                <p:nvPr/>
              </p:nvSpPr>
              <p:spPr>
                <a:xfrm>
                  <a:off x="7043894" y="3160657"/>
                  <a:ext cx="1406769" cy="1448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--------------------------------</a:t>
                  </a:r>
                </a:p>
                <a:p>
                  <a:r>
                    <a:rPr lang="en-US" altLang="zh-TW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--------------------------------</a:t>
                  </a:r>
                  <a:endParaRPr lang="zh-TW" altLang="en-US" sz="1400" b="1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endParaRPr lang="zh-TW" altLang="en-US" sz="1400" b="1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sp>
            <p:nvSpPr>
              <p:cNvPr id="17" name="文字方塊 16"/>
              <p:cNvSpPr txBox="1"/>
              <p:nvPr/>
            </p:nvSpPr>
            <p:spPr>
              <a:xfrm>
                <a:off x="7475408" y="1705246"/>
                <a:ext cx="653707" cy="323955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100" dirty="0">
                    <a:solidFill>
                      <a:schemeClr val="bg1">
                        <a:lumMod val="65000"/>
                      </a:schemeClr>
                    </a:solidFill>
                  </a:rPr>
                  <a:t>範例</a:t>
                </a:r>
                <a:endParaRPr lang="zh-TW" alt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26" name="文字方塊 25"/>
            <p:cNvSpPr txBox="1"/>
            <p:nvPr/>
          </p:nvSpPr>
          <p:spPr>
            <a:xfrm>
              <a:off x="6702268" y="1146857"/>
              <a:ext cx="2043591" cy="457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*預計一級一頁</a:t>
              </a:r>
              <a:endParaRPr lang="en-US" altLang="zh-TW" dirty="0" smtClean="0"/>
            </a:p>
          </p:txBody>
        </p:sp>
      </p:grpSp>
      <p:sp>
        <p:nvSpPr>
          <p:cNvPr id="25" name="矩形 24"/>
          <p:cNvSpPr/>
          <p:nvPr/>
        </p:nvSpPr>
        <p:spPr>
          <a:xfrm>
            <a:off x="1587641" y="1472042"/>
            <a:ext cx="10008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年電物系即將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邁入第六十年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預計於科學三館</a:t>
            </a:r>
            <a:r>
              <a:rPr lang="zh-TW" altLang="en-US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</a:t>
            </a: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一系列慶祝</a:t>
            </a:r>
            <a:r>
              <a:rPr lang="zh-TW" altLang="en-US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活動，</a:t>
            </a:r>
            <a:r>
              <a:rPr lang="zh-TW" altLang="en-US" sz="2400" b="1" dirty="0" smtClean="0"/>
              <a:t>期盼</a:t>
            </a:r>
            <a:r>
              <a:rPr lang="zh-TW" altLang="en-US" sz="2400" b="1" dirty="0"/>
              <a:t>各位學長姐們</a:t>
            </a:r>
            <a:r>
              <a:rPr lang="zh-TW" altLang="en-US" sz="2400" b="1" dirty="0" smtClean="0"/>
              <a:t>分享</a:t>
            </a:r>
            <a:r>
              <a:rPr lang="zh-TW" altLang="en-US" sz="2400" b="1" dirty="0"/>
              <a:t>照片</a:t>
            </a:r>
            <a:r>
              <a:rPr lang="zh-TW" altLang="en-US" sz="2400" b="1" dirty="0" smtClean="0"/>
              <a:t>、稿件，供系刊及時光走廊使用。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272949" y="4202453"/>
            <a:ext cx="4674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徵</a:t>
            </a:r>
            <a:r>
              <a:rPr lang="zh-TW" altLang="en-US" sz="2000" dirty="0"/>
              <a:t>回憶紀念</a:t>
            </a:r>
            <a:r>
              <a:rPr lang="en-US" altLang="zh-TW" sz="2000" dirty="0"/>
              <a:t>/</a:t>
            </a:r>
            <a:r>
              <a:rPr lang="zh-TW" altLang="en-US" sz="2000" dirty="0"/>
              <a:t>團體</a:t>
            </a:r>
            <a:r>
              <a:rPr lang="en-US" altLang="zh-TW" sz="2000" dirty="0"/>
              <a:t>/</a:t>
            </a:r>
            <a:r>
              <a:rPr lang="zh-TW" altLang="en-US" sz="2000" dirty="0" smtClean="0"/>
              <a:t>建物，有</a:t>
            </a:r>
            <a:r>
              <a:rPr lang="zh-TW" altLang="en-US" sz="2000" dirty="0"/>
              <a:t>感照片供回顧分享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r>
              <a:rPr lang="zh-TW" altLang="en-US" sz="2000" dirty="0" smtClean="0"/>
              <a:t>*於</a:t>
            </a:r>
            <a:r>
              <a:rPr lang="zh-TW" altLang="en-US" sz="2000" dirty="0"/>
              <a:t>系慶</a:t>
            </a:r>
            <a:r>
              <a:rPr lang="zh-TW" altLang="en-US" sz="2000" dirty="0" smtClean="0"/>
              <a:t>一到兩周前輸出展示，地點未定</a:t>
            </a:r>
            <a:endParaRPr lang="en-US" altLang="zh-TW" sz="20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1005910" y="2947218"/>
            <a:ext cx="3708520" cy="971987"/>
            <a:chOff x="2404997" y="2877806"/>
            <a:chExt cx="3708520" cy="971987"/>
          </a:xfrm>
        </p:grpSpPr>
        <p:sp>
          <p:nvSpPr>
            <p:cNvPr id="6" name="圓角矩形 5"/>
            <p:cNvSpPr/>
            <p:nvPr/>
          </p:nvSpPr>
          <p:spPr bwMode="auto">
            <a:xfrm>
              <a:off x="2404997" y="2877806"/>
              <a:ext cx="3589878" cy="971987"/>
            </a:xfrm>
            <a:prstGeom prst="round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2404997" y="3056405"/>
              <a:ext cx="3708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 smtClean="0">
                  <a:solidFill>
                    <a:schemeClr val="bg1"/>
                  </a:solidFill>
                </a:rPr>
                <a:t>1.</a:t>
              </a:r>
              <a:r>
                <a:rPr lang="zh-TW" altLang="en-US" sz="32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zh-TW" sz="3200" b="1" dirty="0" smtClean="0">
                  <a:solidFill>
                    <a:schemeClr val="bg1"/>
                  </a:solidFill>
                </a:rPr>
                <a:t>60</a:t>
              </a:r>
              <a:r>
                <a:rPr lang="zh-TW" altLang="en-US" sz="3200" b="1" dirty="0" smtClean="0">
                  <a:solidFill>
                    <a:schemeClr val="bg1"/>
                  </a:solidFill>
                </a:rPr>
                <a:t>周年系刊</a:t>
              </a:r>
              <a:endParaRPr lang="en-US" altLang="zh-TW" sz="32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7272949" y="2951524"/>
            <a:ext cx="3708520" cy="971987"/>
            <a:chOff x="2404997" y="2877806"/>
            <a:chExt cx="3708520" cy="971987"/>
          </a:xfrm>
        </p:grpSpPr>
        <p:sp>
          <p:nvSpPr>
            <p:cNvPr id="28" name="圓角矩形 27"/>
            <p:cNvSpPr/>
            <p:nvPr/>
          </p:nvSpPr>
          <p:spPr bwMode="auto">
            <a:xfrm>
              <a:off x="2404997" y="2877806"/>
              <a:ext cx="3589878" cy="971987"/>
            </a:xfrm>
            <a:prstGeom prst="round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2404997" y="3056405"/>
              <a:ext cx="3708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>
                  <a:solidFill>
                    <a:schemeClr val="bg1"/>
                  </a:solidFill>
                </a:rPr>
                <a:t>2.</a:t>
              </a:r>
              <a:r>
                <a:rPr lang="zh-TW" altLang="en-US" sz="3200" b="1" dirty="0">
                  <a:solidFill>
                    <a:schemeClr val="bg1"/>
                  </a:solidFill>
                </a:rPr>
                <a:t> 時光</a:t>
              </a:r>
              <a:r>
                <a:rPr lang="zh-TW" altLang="en-US" sz="3200" b="1" dirty="0" smtClean="0">
                  <a:solidFill>
                    <a:schemeClr val="bg1"/>
                  </a:solidFill>
                </a:rPr>
                <a:t>走廊</a:t>
              </a:r>
              <a:endParaRPr lang="en-US" altLang="zh-TW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3714" y="4257140"/>
            <a:ext cx="36942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徵</a:t>
            </a:r>
            <a:r>
              <a:rPr lang="zh-TW" altLang="en-US" sz="2000" dirty="0"/>
              <a:t>回憶紀念/團體/</a:t>
            </a:r>
            <a:r>
              <a:rPr lang="zh-TW" altLang="en-US" sz="2000" dirty="0" smtClean="0"/>
              <a:t>建物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聚餐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出遊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感</a:t>
            </a:r>
            <a:r>
              <a:rPr lang="zh-TW" altLang="en-US" sz="2000" dirty="0" smtClean="0"/>
              <a:t>照片。</a:t>
            </a:r>
            <a:endParaRPr lang="en-US" altLang="zh-TW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徵稿</a:t>
            </a:r>
            <a:r>
              <a:rPr lang="zh-TW" altLang="en-US" sz="2000" dirty="0"/>
              <a:t>(懷舊/</a:t>
            </a:r>
            <a:r>
              <a:rPr lang="zh-TW" altLang="en-US" sz="2000" dirty="0" smtClean="0"/>
              <a:t>紀念</a:t>
            </a:r>
            <a:r>
              <a:rPr lang="en-US" altLang="zh-TW" sz="2000" smtClean="0"/>
              <a:t>/</a:t>
            </a:r>
            <a:r>
              <a:rPr lang="zh-TW" altLang="en-US" sz="2000" smtClean="0"/>
              <a:t>回顧</a:t>
            </a:r>
            <a:r>
              <a:rPr lang="zh-TW" altLang="en-US" sz="2000" dirty="0"/>
              <a:t>有</a:t>
            </a:r>
            <a:r>
              <a:rPr lang="zh-TW" altLang="en-US" sz="2000" dirty="0" smtClean="0"/>
              <a:t>感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回憶故事) </a:t>
            </a:r>
            <a:endParaRPr lang="en-US" altLang="zh-TW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796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3BEC69D-9D05-9E41-B585-12A84C2FBBA2}"/>
              </a:ext>
            </a:extLst>
          </p:cNvPr>
          <p:cNvGrpSpPr/>
          <p:nvPr/>
        </p:nvGrpSpPr>
        <p:grpSpPr>
          <a:xfrm>
            <a:off x="-8284" y="0"/>
            <a:ext cx="12200284" cy="1236133"/>
            <a:chOff x="-8284" y="0"/>
            <a:chExt cx="12200284" cy="123613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7501AE3-55F6-A548-B4F4-B38541433EB6}"/>
                </a:ext>
              </a:extLst>
            </p:cNvPr>
            <p:cNvSpPr/>
            <p:nvPr/>
          </p:nvSpPr>
          <p:spPr>
            <a:xfrm>
              <a:off x="0" y="0"/>
              <a:ext cx="12192000" cy="1236133"/>
            </a:xfrm>
            <a:prstGeom prst="rect">
              <a:avLst/>
            </a:prstGeom>
            <a:solidFill>
              <a:srgbClr val="2737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D5F6485-3836-884F-A24B-BD22B8C35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88"/>
            <a:stretch/>
          </p:blipFill>
          <p:spPr>
            <a:xfrm rot="16200000">
              <a:off x="-448570" y="481487"/>
              <a:ext cx="1133602" cy="253030"/>
            </a:xfrm>
            <a:prstGeom prst="rect">
              <a:avLst/>
            </a:prstGeom>
          </p:spPr>
        </p:pic>
      </p:grpSp>
      <p:sp>
        <p:nvSpPr>
          <p:cNvPr id="5" name="Rectangle 9">
            <a:extLst>
              <a:ext uri="{FF2B5EF4-FFF2-40B4-BE49-F238E27FC236}">
                <a16:creationId xmlns:a16="http://schemas.microsoft.com/office/drawing/2014/main" id="{BD7B216F-3D25-B346-8954-5DE4F538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32" y="265436"/>
            <a:ext cx="11168535" cy="840276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lvl="1" algn="ctr"/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電物系</a:t>
            </a:r>
            <a:r>
              <a:rPr lang="en-US" altLang="zh-TW" sz="4800" dirty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周年慶徵件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說明</a:t>
            </a:r>
            <a:r>
              <a:rPr lang="en-US" altLang="zh-TW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徵照片</a:t>
            </a:r>
            <a:r>
              <a:rPr lang="en-US" altLang="zh-TW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" altLang="zh-TW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571342" y="2466689"/>
            <a:ext cx="6078994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b="1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照片：提供</a:t>
            </a:r>
            <a:r>
              <a:rPr lang="zh-TW" altLang="en-US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關於回憶紀念</a:t>
            </a:r>
            <a:r>
              <a:rPr lang="en-US" altLang="zh-TW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團體</a:t>
            </a:r>
            <a:r>
              <a:rPr lang="en-US" altLang="zh-TW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建物</a:t>
            </a:r>
            <a:r>
              <a:rPr lang="en-US" altLang="zh-TW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聚餐</a:t>
            </a:r>
            <a:r>
              <a:rPr lang="en-US" altLang="zh-TW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出遊</a:t>
            </a:r>
            <a:r>
              <a:rPr lang="en-US" altLang="zh-TW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有感照片</a:t>
            </a:r>
            <a:r>
              <a:rPr lang="zh-TW" altLang="en-US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請於照片檔名載明時間、地點、事由、提供者。  </a:t>
            </a:r>
            <a:endParaRPr lang="en-US" altLang="zh-TW" dirty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ex:112.9.1</a:t>
            </a:r>
            <a:r>
              <a:rPr lang="zh-TW" altLang="en-US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科學三館</a:t>
            </a:r>
            <a:r>
              <a:rPr lang="en-US" altLang="zh-TW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大樓外觀</a:t>
            </a:r>
            <a:r>
              <a:rPr lang="en-US" altLang="zh-TW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zh-TW" altLang="en-US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李大明</a:t>
            </a:r>
            <a:r>
              <a:rPr lang="zh-TW" altLang="en-US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endParaRPr lang="en-US" altLang="zh-TW" b="1" dirty="0" smtClean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u="sng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*雲端內依各系級分類，直接進連結上傳即可。</a:t>
            </a:r>
            <a:endParaRPr lang="en-US" altLang="zh-TW" u="sng" dirty="0" smtClean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638093" y="1619005"/>
            <a:ext cx="2630606" cy="600729"/>
            <a:chOff x="1321572" y="1498356"/>
            <a:chExt cx="2630606" cy="600729"/>
          </a:xfrm>
        </p:grpSpPr>
        <p:sp>
          <p:nvSpPr>
            <p:cNvPr id="21" name="矩形 20"/>
            <p:cNvSpPr/>
            <p:nvPr/>
          </p:nvSpPr>
          <p:spPr bwMode="auto">
            <a:xfrm>
              <a:off x="1337316" y="1498356"/>
              <a:ext cx="2614862" cy="58413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1321572" y="1514310"/>
              <a:ext cx="2630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 smtClean="0"/>
                <a:t>照片上傳</a:t>
              </a:r>
              <a:r>
                <a:rPr lang="zh-TW" altLang="en-US" sz="3200" b="1" dirty="0"/>
                <a:t>說明</a:t>
              </a:r>
              <a:endParaRPr lang="en-US" altLang="zh-TW" sz="3200" b="1" dirty="0" smtClean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7672586" y="1605361"/>
            <a:ext cx="3857066" cy="2842406"/>
            <a:chOff x="7368679" y="1456029"/>
            <a:chExt cx="3857066" cy="2842406"/>
          </a:xfrm>
        </p:grpSpPr>
        <p:grpSp>
          <p:nvGrpSpPr>
            <p:cNvPr id="32" name="群組 31"/>
            <p:cNvGrpSpPr/>
            <p:nvPr/>
          </p:nvGrpSpPr>
          <p:grpSpPr>
            <a:xfrm>
              <a:off x="7368679" y="1969704"/>
              <a:ext cx="3857066" cy="2328731"/>
              <a:chOff x="8692030" y="1935784"/>
              <a:chExt cx="3857066" cy="2328731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8692030" y="3802850"/>
                <a:ext cx="38570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1200" dirty="0">
                    <a:solidFill>
                      <a:srgbClr val="20212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https://</a:t>
                </a:r>
                <a:r>
                  <a:rPr lang="en-US" altLang="zh-TW" sz="1200" dirty="0" smtClean="0">
                    <a:solidFill>
                      <a:srgbClr val="20212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drive.google.com/drive/folders/1GN5E7_iIySXjsWCXiNwcB-hsSOV5JKMo?usp=sharing</a:t>
                </a:r>
                <a:endParaRPr lang="zh-TW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0" name="圖片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36531" y="1935784"/>
                <a:ext cx="1884032" cy="1884032"/>
              </a:xfrm>
              <a:prstGeom prst="rect">
                <a:avLst/>
              </a:prstGeom>
            </p:spPr>
          </p:pic>
        </p:grpSp>
        <p:grpSp>
          <p:nvGrpSpPr>
            <p:cNvPr id="9" name="群組 8"/>
            <p:cNvGrpSpPr/>
            <p:nvPr/>
          </p:nvGrpSpPr>
          <p:grpSpPr>
            <a:xfrm>
              <a:off x="7385537" y="1456029"/>
              <a:ext cx="2210639" cy="469309"/>
              <a:chOff x="7424037" y="1592801"/>
              <a:chExt cx="2210639" cy="469309"/>
            </a:xfrm>
          </p:grpSpPr>
          <p:sp>
            <p:nvSpPr>
              <p:cNvPr id="8" name="矩形 7"/>
              <p:cNvSpPr/>
              <p:nvPr/>
            </p:nvSpPr>
            <p:spPr bwMode="auto">
              <a:xfrm>
                <a:off x="7424037" y="1592801"/>
                <a:ext cx="2009672" cy="46930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TW" altLang="en-US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7424037" y="1600445"/>
                <a:ext cx="22106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檔案</a:t>
                </a:r>
                <a:r>
                  <a:rPr lang="zh-TW" altLang="en-US" sz="2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上</a:t>
                </a:r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傳連結</a:t>
                </a:r>
              </a:p>
            </p:txBody>
          </p:sp>
        </p:grpSp>
      </p:grpSp>
      <p:pic>
        <p:nvPicPr>
          <p:cNvPr id="14" name="圖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5560" y="4251489"/>
            <a:ext cx="2412242" cy="114992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8584" y="4216934"/>
            <a:ext cx="18002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5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3BEC69D-9D05-9E41-B585-12A84C2FBBA2}"/>
              </a:ext>
            </a:extLst>
          </p:cNvPr>
          <p:cNvGrpSpPr/>
          <p:nvPr/>
        </p:nvGrpSpPr>
        <p:grpSpPr>
          <a:xfrm>
            <a:off x="-8284" y="0"/>
            <a:ext cx="12200284" cy="1236133"/>
            <a:chOff x="-8284" y="0"/>
            <a:chExt cx="12200284" cy="123613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7501AE3-55F6-A548-B4F4-B38541433EB6}"/>
                </a:ext>
              </a:extLst>
            </p:cNvPr>
            <p:cNvSpPr/>
            <p:nvPr/>
          </p:nvSpPr>
          <p:spPr>
            <a:xfrm>
              <a:off x="0" y="0"/>
              <a:ext cx="12192000" cy="1236133"/>
            </a:xfrm>
            <a:prstGeom prst="rect">
              <a:avLst/>
            </a:prstGeom>
            <a:solidFill>
              <a:srgbClr val="2737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D5F6485-3836-884F-A24B-BD22B8C35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88"/>
            <a:stretch/>
          </p:blipFill>
          <p:spPr>
            <a:xfrm rot="16200000">
              <a:off x="-448570" y="481487"/>
              <a:ext cx="1133602" cy="253030"/>
            </a:xfrm>
            <a:prstGeom prst="rect">
              <a:avLst/>
            </a:prstGeom>
          </p:spPr>
        </p:pic>
      </p:grpSp>
      <p:sp>
        <p:nvSpPr>
          <p:cNvPr id="5" name="Rectangle 9">
            <a:extLst>
              <a:ext uri="{FF2B5EF4-FFF2-40B4-BE49-F238E27FC236}">
                <a16:creationId xmlns:a16="http://schemas.microsoft.com/office/drawing/2014/main" id="{BD7B216F-3D25-B346-8954-5DE4F538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32" y="265436"/>
            <a:ext cx="11168535" cy="840276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lvl="1" algn="ctr"/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電物系</a:t>
            </a:r>
            <a:r>
              <a:rPr lang="en-US" altLang="zh-TW" sz="4800" dirty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周年慶徵件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說明</a:t>
            </a:r>
            <a:r>
              <a:rPr lang="en-US" altLang="zh-TW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徵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照片</a:t>
            </a:r>
            <a:r>
              <a:rPr lang="en-US" altLang="zh-TW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" altLang="zh-TW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517301" y="2130251"/>
            <a:ext cx="9355016" cy="439112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17301" y="1509990"/>
            <a:ext cx="9013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請直接在簡報檔貼上文字及照片，</a:t>
            </a:r>
            <a:r>
              <a:rPr lang="zh-TW" altLang="en-US" sz="2000" dirty="0"/>
              <a:t>照片</a:t>
            </a:r>
            <a:r>
              <a:rPr lang="zh-TW" altLang="en-US" sz="2000" dirty="0" smtClean="0"/>
              <a:t>還是請盡量上傳至雲端，謝謝協助</a:t>
            </a:r>
            <a:endParaRPr lang="en-US" altLang="zh-TW" sz="20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899139" y="2539776"/>
            <a:ext cx="3838470" cy="26954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496825" y="3632478"/>
            <a:ext cx="81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照片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023986" y="2785521"/>
            <a:ext cx="45870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時間</a:t>
            </a:r>
            <a:r>
              <a:rPr lang="zh-TW" altLang="en-US" sz="2400" dirty="0" smtClean="0"/>
              <a:t>：　　年　　月　　日</a:t>
            </a:r>
            <a:endParaRPr lang="zh-TW" altLang="en-US" sz="2400" dirty="0"/>
          </a:p>
          <a:p>
            <a:pPr>
              <a:lnSpc>
                <a:spcPct val="150000"/>
              </a:lnSpc>
            </a:pPr>
            <a:r>
              <a:rPr lang="zh-TW" altLang="en-US" sz="2400" dirty="0"/>
              <a:t>地點</a:t>
            </a:r>
            <a:r>
              <a:rPr lang="zh-TW" altLang="en-US" sz="2400" dirty="0" smtClean="0"/>
              <a:t>：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ex: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</a:rPr>
              <a:t>科學三館</a:t>
            </a:r>
            <a:endParaRPr lang="en-US" altLang="zh-TW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事由：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ex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</a:rPr>
              <a:t>校慶活動</a:t>
            </a:r>
            <a:endParaRPr lang="zh-TW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/>
              <a:t>提供</a:t>
            </a:r>
            <a:r>
              <a:rPr lang="zh-TW" altLang="en-US" sz="2400" dirty="0" smtClean="0"/>
              <a:t>者：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ex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</a:rPr>
              <a:t>:</a:t>
            </a:r>
            <a:r>
              <a:rPr lang="zh-TW" altLang="en-US" sz="2400" dirty="0" smtClean="0">
                <a:solidFill>
                  <a:schemeClr val="bg1">
                    <a:lumMod val="75000"/>
                  </a:schemeClr>
                </a:solidFill>
              </a:rPr>
              <a:t>李大明</a:t>
            </a:r>
            <a:endParaRPr lang="zh-TW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2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3BEC69D-9D05-9E41-B585-12A84C2FBBA2}"/>
              </a:ext>
            </a:extLst>
          </p:cNvPr>
          <p:cNvGrpSpPr/>
          <p:nvPr/>
        </p:nvGrpSpPr>
        <p:grpSpPr>
          <a:xfrm>
            <a:off x="-8284" y="0"/>
            <a:ext cx="12200284" cy="1236133"/>
            <a:chOff x="-8284" y="0"/>
            <a:chExt cx="12200284" cy="123613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7501AE3-55F6-A548-B4F4-B38541433EB6}"/>
                </a:ext>
              </a:extLst>
            </p:cNvPr>
            <p:cNvSpPr/>
            <p:nvPr/>
          </p:nvSpPr>
          <p:spPr>
            <a:xfrm>
              <a:off x="0" y="0"/>
              <a:ext cx="12192000" cy="1236133"/>
            </a:xfrm>
            <a:prstGeom prst="rect">
              <a:avLst/>
            </a:prstGeom>
            <a:solidFill>
              <a:srgbClr val="2737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D5F6485-3836-884F-A24B-BD22B8C35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88"/>
            <a:stretch/>
          </p:blipFill>
          <p:spPr>
            <a:xfrm rot="16200000">
              <a:off x="-448570" y="481487"/>
              <a:ext cx="1133602" cy="253030"/>
            </a:xfrm>
            <a:prstGeom prst="rect">
              <a:avLst/>
            </a:prstGeom>
          </p:spPr>
        </p:pic>
      </p:grpSp>
      <p:sp>
        <p:nvSpPr>
          <p:cNvPr id="5" name="Rectangle 9">
            <a:extLst>
              <a:ext uri="{FF2B5EF4-FFF2-40B4-BE49-F238E27FC236}">
                <a16:creationId xmlns:a16="http://schemas.microsoft.com/office/drawing/2014/main" id="{BD7B216F-3D25-B346-8954-5DE4F538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32" y="265436"/>
            <a:ext cx="11168535" cy="840276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lvl="1" algn="ctr"/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電物系</a:t>
            </a:r>
            <a:r>
              <a:rPr lang="en-US" altLang="zh-TW" sz="4800" dirty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周年慶徵件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說明</a:t>
            </a:r>
            <a:r>
              <a:rPr lang="en-US" altLang="zh-TW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徵稿</a:t>
            </a:r>
            <a:endParaRPr lang="en" altLang="zh-TW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38093" y="2342685"/>
            <a:ext cx="609913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 smtClean="0"/>
              <a:t>1.</a:t>
            </a:r>
            <a:r>
              <a:rPr lang="zh-TW" altLang="en-US" sz="2000" b="1" dirty="0" smtClean="0"/>
              <a:t>系</a:t>
            </a:r>
            <a:r>
              <a:rPr lang="zh-TW" altLang="en-US" sz="2000" b="1" dirty="0"/>
              <a:t>友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關於對系上的感想</a:t>
            </a:r>
            <a:r>
              <a:rPr lang="en-US" altLang="zh-TW" sz="2000" b="1" dirty="0" smtClean="0"/>
              <a:t>/</a:t>
            </a:r>
            <a:r>
              <a:rPr lang="zh-TW" altLang="en-US" sz="2000" b="1" dirty="0"/>
              <a:t>懷舊/</a:t>
            </a:r>
            <a:r>
              <a:rPr lang="zh-TW" altLang="en-US" sz="2000" b="1" dirty="0" smtClean="0"/>
              <a:t>紀念</a:t>
            </a:r>
            <a:r>
              <a:rPr lang="en-US" altLang="zh-TW" sz="2000" b="1" dirty="0" smtClean="0"/>
              <a:t>/</a:t>
            </a:r>
            <a:r>
              <a:rPr lang="zh-TW" altLang="en-US" sz="2000" b="1" dirty="0" smtClean="0"/>
              <a:t>回顧</a:t>
            </a:r>
            <a:r>
              <a:rPr lang="zh-TW" altLang="en-US" sz="2000" b="1" dirty="0"/>
              <a:t>有感</a:t>
            </a:r>
            <a:r>
              <a:rPr lang="en-US" altLang="zh-TW" sz="2000" b="1" dirty="0"/>
              <a:t>/</a:t>
            </a:r>
            <a:r>
              <a:rPr lang="zh-TW" altLang="en-US" sz="2000" b="1" dirty="0"/>
              <a:t>回憶</a:t>
            </a:r>
            <a:r>
              <a:rPr lang="zh-TW" altLang="en-US" sz="2000" b="1" dirty="0" smtClean="0"/>
              <a:t>故事</a:t>
            </a:r>
            <a:r>
              <a:rPr lang="zh-TW" altLang="en-US" sz="2000" dirty="0" smtClean="0"/>
              <a:t>（</a:t>
            </a:r>
            <a:r>
              <a:rPr lang="zh-TW" altLang="en-US" sz="2000" dirty="0"/>
              <a:t>不限</a:t>
            </a:r>
            <a:r>
              <a:rPr lang="zh-TW" altLang="en-US" sz="2000" dirty="0" smtClean="0"/>
              <a:t>字數、不</a:t>
            </a:r>
            <a:r>
              <a:rPr lang="zh-TW" altLang="en-US" sz="2000" dirty="0"/>
              <a:t>限格式</a:t>
            </a:r>
            <a:r>
              <a:rPr lang="zh-TW" altLang="en-US" sz="2000" dirty="0" smtClean="0"/>
              <a:t>，</a:t>
            </a:r>
            <a:r>
              <a:rPr lang="zh-TW" altLang="en-US" sz="2000" dirty="0"/>
              <a:t>如有照片歡迎提供）</a:t>
            </a:r>
            <a:br>
              <a:rPr lang="zh-TW" altLang="en-US" sz="2000" dirty="0"/>
            </a:br>
            <a:endParaRPr lang="zh-TW" altLang="en-US" sz="2000" dirty="0"/>
          </a:p>
          <a:p>
            <a:r>
              <a:rPr lang="en-US" altLang="zh-TW" sz="2000" b="1" dirty="0" smtClean="0"/>
              <a:t>2.</a:t>
            </a:r>
            <a:r>
              <a:rPr lang="zh-TW" altLang="en-US" sz="2000" b="1" dirty="0" smtClean="0"/>
              <a:t>研究生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關於實驗室、老師相關</a:t>
            </a:r>
            <a:r>
              <a:rPr lang="zh-TW" altLang="en-US" sz="2000" b="1" dirty="0" smtClean="0"/>
              <a:t>感想</a:t>
            </a:r>
            <a:endParaRPr lang="en-US" altLang="zh-TW" sz="2000" b="1" dirty="0" smtClean="0"/>
          </a:p>
          <a:p>
            <a:r>
              <a:rPr lang="zh-TW" altLang="en-US" sz="2000" dirty="0" smtClean="0"/>
              <a:t>（</a:t>
            </a:r>
            <a:r>
              <a:rPr lang="zh-TW" altLang="en-US" sz="2000" dirty="0"/>
              <a:t>不限字數、不限格式，如有照片歡迎提供）</a:t>
            </a:r>
          </a:p>
          <a:p>
            <a:endParaRPr lang="en-US" altLang="zh-TW" b="1" dirty="0" smtClean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u="sng" dirty="0" smtClean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*雲端內依各系級分類，直接進連結上傳即可。</a:t>
            </a:r>
            <a:endParaRPr lang="en-US" altLang="zh-TW" u="sng" dirty="0" smtClean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solidFill>
                <a:srgbClr val="20212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638093" y="1619005"/>
            <a:ext cx="2630606" cy="600729"/>
            <a:chOff x="1321572" y="1498356"/>
            <a:chExt cx="2630606" cy="600729"/>
          </a:xfrm>
        </p:grpSpPr>
        <p:sp>
          <p:nvSpPr>
            <p:cNvPr id="21" name="矩形 20"/>
            <p:cNvSpPr/>
            <p:nvPr/>
          </p:nvSpPr>
          <p:spPr bwMode="auto">
            <a:xfrm>
              <a:off x="1337316" y="1498356"/>
              <a:ext cx="2614862" cy="58413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1321572" y="1514310"/>
              <a:ext cx="2630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/>
                <a:t>徵稿</a:t>
              </a:r>
              <a:r>
                <a:rPr lang="zh-TW" altLang="en-US" sz="3200" b="1" dirty="0" smtClean="0"/>
                <a:t>上傳</a:t>
              </a:r>
              <a:r>
                <a:rPr lang="zh-TW" altLang="en-US" sz="3200" b="1" dirty="0"/>
                <a:t>說明</a:t>
              </a:r>
              <a:endParaRPr lang="en-US" altLang="zh-TW" sz="3200" b="1" dirty="0" smtClean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7823201" y="1560560"/>
            <a:ext cx="3857066" cy="2842406"/>
            <a:chOff x="7368679" y="1456029"/>
            <a:chExt cx="3857066" cy="2842406"/>
          </a:xfrm>
        </p:grpSpPr>
        <p:grpSp>
          <p:nvGrpSpPr>
            <p:cNvPr id="32" name="群組 31"/>
            <p:cNvGrpSpPr/>
            <p:nvPr/>
          </p:nvGrpSpPr>
          <p:grpSpPr>
            <a:xfrm>
              <a:off x="7368679" y="1969704"/>
              <a:ext cx="3857066" cy="2328731"/>
              <a:chOff x="8692030" y="1935784"/>
              <a:chExt cx="3857066" cy="2328731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8692030" y="3802850"/>
                <a:ext cx="38570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1200" dirty="0">
                    <a:solidFill>
                      <a:srgbClr val="20212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https://</a:t>
                </a:r>
                <a:r>
                  <a:rPr lang="en-US" altLang="zh-TW" sz="1200" dirty="0" smtClean="0">
                    <a:solidFill>
                      <a:srgbClr val="20212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drive.google.com/drive/folders/1GN5E7_iIySXjsWCXiNwcB-hsSOV5JKMo?usp=sharing</a:t>
                </a:r>
                <a:endParaRPr lang="zh-TW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0" name="圖片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36531" y="1935784"/>
                <a:ext cx="1884032" cy="1884032"/>
              </a:xfrm>
              <a:prstGeom prst="rect">
                <a:avLst/>
              </a:prstGeom>
            </p:spPr>
          </p:pic>
        </p:grpSp>
        <p:grpSp>
          <p:nvGrpSpPr>
            <p:cNvPr id="9" name="群組 8"/>
            <p:cNvGrpSpPr/>
            <p:nvPr/>
          </p:nvGrpSpPr>
          <p:grpSpPr>
            <a:xfrm>
              <a:off x="7385537" y="1456029"/>
              <a:ext cx="2210639" cy="469309"/>
              <a:chOff x="7424037" y="1592801"/>
              <a:chExt cx="2210639" cy="469309"/>
            </a:xfrm>
          </p:grpSpPr>
          <p:sp>
            <p:nvSpPr>
              <p:cNvPr id="8" name="矩形 7"/>
              <p:cNvSpPr/>
              <p:nvPr/>
            </p:nvSpPr>
            <p:spPr bwMode="auto">
              <a:xfrm>
                <a:off x="7424037" y="1592801"/>
                <a:ext cx="2009672" cy="46930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TW" altLang="en-US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7424037" y="1600445"/>
                <a:ext cx="22106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檔案</a:t>
                </a:r>
                <a:r>
                  <a:rPr lang="zh-TW" altLang="en-US" sz="2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上</a:t>
                </a:r>
                <a:r>
                  <a: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傳連結</a:t>
                </a:r>
              </a:p>
            </p:txBody>
          </p:sp>
        </p:grpSp>
      </p:grpSp>
      <p:grpSp>
        <p:nvGrpSpPr>
          <p:cNvPr id="23" name="群組 22"/>
          <p:cNvGrpSpPr/>
          <p:nvPr/>
        </p:nvGrpSpPr>
        <p:grpSpPr>
          <a:xfrm>
            <a:off x="1733133" y="4679296"/>
            <a:ext cx="3873722" cy="2110154"/>
            <a:chOff x="7531909" y="4367526"/>
            <a:chExt cx="4267532" cy="2324676"/>
          </a:xfrm>
        </p:grpSpPr>
        <p:pic>
          <p:nvPicPr>
            <p:cNvPr id="24" name="圖片 23"/>
            <p:cNvPicPr>
              <a:picLocks noChangeAspect="1"/>
            </p:cNvPicPr>
            <p:nvPr/>
          </p:nvPicPr>
          <p:blipFill rotWithShape="1">
            <a:blip r:embed="rId5"/>
            <a:srcRect t="3150" r="55767"/>
            <a:stretch/>
          </p:blipFill>
          <p:spPr>
            <a:xfrm>
              <a:off x="7531909" y="4367526"/>
              <a:ext cx="1507167" cy="2324676"/>
            </a:xfrm>
            <a:prstGeom prst="rect">
              <a:avLst/>
            </a:prstGeom>
          </p:spPr>
        </p:pic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41966" y="4367526"/>
              <a:ext cx="2657475" cy="1266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12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3BEC69D-9D05-9E41-B585-12A84C2FBBA2}"/>
              </a:ext>
            </a:extLst>
          </p:cNvPr>
          <p:cNvGrpSpPr/>
          <p:nvPr/>
        </p:nvGrpSpPr>
        <p:grpSpPr>
          <a:xfrm>
            <a:off x="-8284" y="0"/>
            <a:ext cx="12200284" cy="1236133"/>
            <a:chOff x="-8284" y="0"/>
            <a:chExt cx="12200284" cy="123613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7501AE3-55F6-A548-B4F4-B38541433EB6}"/>
                </a:ext>
              </a:extLst>
            </p:cNvPr>
            <p:cNvSpPr/>
            <p:nvPr/>
          </p:nvSpPr>
          <p:spPr>
            <a:xfrm>
              <a:off x="0" y="0"/>
              <a:ext cx="12192000" cy="1236133"/>
            </a:xfrm>
            <a:prstGeom prst="rect">
              <a:avLst/>
            </a:prstGeom>
            <a:solidFill>
              <a:srgbClr val="2737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D5F6485-3836-884F-A24B-BD22B8C35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88"/>
            <a:stretch/>
          </p:blipFill>
          <p:spPr>
            <a:xfrm rot="16200000">
              <a:off x="-448570" y="481487"/>
              <a:ext cx="1133602" cy="253030"/>
            </a:xfrm>
            <a:prstGeom prst="rect">
              <a:avLst/>
            </a:prstGeom>
          </p:spPr>
        </p:pic>
      </p:grpSp>
      <p:sp>
        <p:nvSpPr>
          <p:cNvPr id="5" name="Rectangle 9">
            <a:extLst>
              <a:ext uri="{FF2B5EF4-FFF2-40B4-BE49-F238E27FC236}">
                <a16:creationId xmlns:a16="http://schemas.microsoft.com/office/drawing/2014/main" id="{BD7B216F-3D25-B346-8954-5DE4F538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32" y="265436"/>
            <a:ext cx="11168535" cy="840276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lvl="1" algn="ctr"/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電物系</a:t>
            </a:r>
            <a:r>
              <a:rPr lang="en-US" altLang="zh-TW" sz="4800" dirty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周年慶徵件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說明</a:t>
            </a:r>
            <a:r>
              <a:rPr lang="en-US" altLang="zh-TW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個資同意書</a:t>
            </a:r>
            <a:endParaRPr lang="en" altLang="zh-TW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9941" y="2590968"/>
            <a:ext cx="70882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如有上</a:t>
            </a:r>
            <a:r>
              <a:rPr lang="zh-TW" altLang="en-US" sz="2000" dirty="0" smtClean="0"/>
              <a:t>傳資料，再請填寫個</a:t>
            </a:r>
            <a:r>
              <a:rPr lang="zh-TW" altLang="en-US" sz="2000" smtClean="0"/>
              <a:t>資填寫資料，</a:t>
            </a:r>
            <a:r>
              <a:rPr lang="zh-TW" altLang="en-US" sz="2000" dirty="0" smtClean="0"/>
              <a:t>並上</a:t>
            </a:r>
            <a:r>
              <a:rPr lang="zh-TW" altLang="en-US" sz="2000" smtClean="0"/>
              <a:t>傳授權同意書</a:t>
            </a:r>
            <a:r>
              <a:rPr lang="zh-TW" altLang="en-US" sz="2000" dirty="0"/>
              <a:t>。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2000" u="sng" dirty="0" smtClean="0"/>
              <a:t>*個</a:t>
            </a:r>
            <a:r>
              <a:rPr lang="zh-TW" altLang="en-US" sz="2000" u="sng" dirty="0"/>
              <a:t>資僅用於系活動通訊</a:t>
            </a:r>
            <a:r>
              <a:rPr lang="zh-TW" altLang="en-US" sz="2000" u="sng" dirty="0" smtClean="0"/>
              <a:t>；提供的照片</a:t>
            </a:r>
            <a:r>
              <a:rPr lang="zh-TW" altLang="en-US" sz="2000" u="sng" dirty="0"/>
              <a:t>與撰文授權電子物理系於系慶相關活動使用</a:t>
            </a:r>
            <a:r>
              <a:rPr lang="zh-TW" altLang="en-US" sz="2000" u="sng" dirty="0" smtClean="0"/>
              <a:t>。</a:t>
            </a:r>
            <a:endParaRPr lang="en-US" altLang="zh-TW" sz="2000" u="sng" dirty="0" smtClean="0"/>
          </a:p>
          <a:p>
            <a:endParaRPr lang="en-US" altLang="zh-TW" sz="2000" b="1" dirty="0"/>
          </a:p>
        </p:txBody>
      </p:sp>
      <p:grpSp>
        <p:nvGrpSpPr>
          <p:cNvPr id="12" name="群組 11"/>
          <p:cNvGrpSpPr/>
          <p:nvPr/>
        </p:nvGrpSpPr>
        <p:grpSpPr>
          <a:xfrm>
            <a:off x="8138170" y="1658482"/>
            <a:ext cx="3542097" cy="2703660"/>
            <a:chOff x="7639147" y="4373700"/>
            <a:chExt cx="3542097" cy="2703660"/>
          </a:xfrm>
        </p:grpSpPr>
        <p:sp>
          <p:nvSpPr>
            <p:cNvPr id="15" name="矩形 14"/>
            <p:cNvSpPr/>
            <p:nvPr/>
          </p:nvSpPr>
          <p:spPr bwMode="auto">
            <a:xfrm>
              <a:off x="7697746" y="4373700"/>
              <a:ext cx="1922532" cy="46930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6246" y="4887965"/>
              <a:ext cx="1884032" cy="1884032"/>
            </a:xfrm>
            <a:prstGeom prst="rect">
              <a:avLst/>
            </a:prstGeom>
          </p:spPr>
        </p:pic>
        <p:sp>
          <p:nvSpPr>
            <p:cNvPr id="17" name="矩形 16"/>
            <p:cNvSpPr/>
            <p:nvPr/>
          </p:nvSpPr>
          <p:spPr>
            <a:xfrm>
              <a:off x="7697746" y="6800361"/>
              <a:ext cx="275908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https://forms.gle/buzpFZW9PkzBTdMT6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639147" y="4397936"/>
              <a:ext cx="354209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個資填寫連結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049941" y="1682718"/>
            <a:ext cx="2630606" cy="600729"/>
            <a:chOff x="1321572" y="1498356"/>
            <a:chExt cx="2630606" cy="600729"/>
          </a:xfrm>
        </p:grpSpPr>
        <p:sp>
          <p:nvSpPr>
            <p:cNvPr id="20" name="矩形 19"/>
            <p:cNvSpPr/>
            <p:nvPr/>
          </p:nvSpPr>
          <p:spPr bwMode="auto">
            <a:xfrm>
              <a:off x="1337316" y="1498356"/>
              <a:ext cx="2614862" cy="58413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321572" y="1514310"/>
              <a:ext cx="2630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 smtClean="0"/>
                <a:t>個資填寫說明</a:t>
              </a:r>
              <a:endParaRPr lang="en-US" altLang="zh-TW" sz="3200" b="1" dirty="0" smtClean="0"/>
            </a:p>
          </p:txBody>
        </p:sp>
      </p:grp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5"/>
          <a:srcRect t="6187"/>
          <a:stretch/>
        </p:blipFill>
        <p:spPr>
          <a:xfrm>
            <a:off x="1097566" y="4056779"/>
            <a:ext cx="3240228" cy="266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8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83BEC69D-9D05-9E41-B585-12A84C2FBBA2}"/>
              </a:ext>
            </a:extLst>
          </p:cNvPr>
          <p:cNvGrpSpPr/>
          <p:nvPr/>
        </p:nvGrpSpPr>
        <p:grpSpPr>
          <a:xfrm>
            <a:off x="-8284" y="0"/>
            <a:ext cx="12200284" cy="1236133"/>
            <a:chOff x="-8284" y="0"/>
            <a:chExt cx="12200284" cy="1236133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7501AE3-55F6-A548-B4F4-B38541433EB6}"/>
                </a:ext>
              </a:extLst>
            </p:cNvPr>
            <p:cNvSpPr/>
            <p:nvPr/>
          </p:nvSpPr>
          <p:spPr>
            <a:xfrm>
              <a:off x="0" y="0"/>
              <a:ext cx="12192000" cy="1236133"/>
            </a:xfrm>
            <a:prstGeom prst="rect">
              <a:avLst/>
            </a:prstGeom>
            <a:solidFill>
              <a:srgbClr val="2737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D5F6485-3836-884F-A24B-BD22B8C35B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88"/>
            <a:stretch/>
          </p:blipFill>
          <p:spPr>
            <a:xfrm rot="16200000">
              <a:off x="-448570" y="481487"/>
              <a:ext cx="1133602" cy="253030"/>
            </a:xfrm>
            <a:prstGeom prst="rect">
              <a:avLst/>
            </a:prstGeom>
          </p:spPr>
        </p:pic>
      </p:grpSp>
      <p:sp>
        <p:nvSpPr>
          <p:cNvPr id="5" name="Rectangle 9">
            <a:extLst>
              <a:ext uri="{FF2B5EF4-FFF2-40B4-BE49-F238E27FC236}">
                <a16:creationId xmlns:a16="http://schemas.microsoft.com/office/drawing/2014/main" id="{BD7B216F-3D25-B346-8954-5DE4F538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32" y="265436"/>
            <a:ext cx="11168535" cy="840276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lvl="1" algn="ctr"/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電物系</a:t>
            </a:r>
            <a:r>
              <a:rPr lang="en-US" altLang="zh-TW" sz="4800" dirty="0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zh-TW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周年慶徵件</a:t>
            </a:r>
            <a:r>
              <a:rPr lang="zh-TW" alt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說明</a:t>
            </a:r>
            <a:endParaRPr lang="en" altLang="zh-TW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1467" y="1682718"/>
            <a:ext cx="980128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如</a:t>
            </a:r>
            <a:r>
              <a:rPr lang="zh-TW" altLang="en-US" sz="2400" dirty="0" smtClean="0"/>
              <a:t>有無法上傳文件的狀況，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請將照片或徵稿資料一併寄到以下</a:t>
            </a:r>
            <a:r>
              <a:rPr lang="en-US" altLang="zh-TW" sz="2400" dirty="0" smtClean="0"/>
              <a:t>mail:</a:t>
            </a:r>
            <a:r>
              <a:rPr lang="zh-TW" altLang="en-US" sz="2400" dirty="0" smtClean="0"/>
              <a:t> </a:t>
            </a:r>
            <a:r>
              <a:rPr lang="en-US" altLang="zh-TW" sz="2800" b="1" dirty="0" smtClean="0"/>
              <a:t>nycudep1964@gmail.com</a:t>
            </a:r>
          </a:p>
          <a:p>
            <a:pPr>
              <a:lnSpc>
                <a:spcPct val="150000"/>
              </a:lnSpc>
            </a:pP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/>
              <a:t>如有任何問題，</a:t>
            </a:r>
            <a:r>
              <a:rPr lang="zh-TW" altLang="en-US" sz="2400" dirty="0" smtClean="0"/>
              <a:t>請聯繫</a:t>
            </a:r>
            <a:r>
              <a:rPr lang="en-US" altLang="zh-TW" sz="2400" dirty="0" smtClean="0"/>
              <a:t>03-5712121#56153</a:t>
            </a:r>
            <a:r>
              <a:rPr lang="zh-TW" altLang="en-US" sz="2400" dirty="0" smtClean="0"/>
              <a:t>李小姐，謝謝。</a:t>
            </a:r>
            <a:endParaRPr lang="en-US" altLang="zh-TW" sz="2400" dirty="0" smtClean="0"/>
          </a:p>
        </p:txBody>
      </p:sp>
      <p:sp>
        <p:nvSpPr>
          <p:cNvPr id="22" name="矩形 21"/>
          <p:cNvSpPr/>
          <p:nvPr/>
        </p:nvSpPr>
        <p:spPr>
          <a:xfrm>
            <a:off x="1161467" y="5799159"/>
            <a:ext cx="10018206" cy="641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*</a:t>
            </a:r>
            <a:r>
              <a:rPr lang="zh-TW" altLang="en-US" dirty="0" smtClean="0"/>
              <a:t>備註</a:t>
            </a:r>
            <a:r>
              <a:rPr lang="en-US" altLang="zh-TW" dirty="0" smtClean="0"/>
              <a:t>:</a:t>
            </a:r>
            <a:r>
              <a:rPr lang="zh-TW" altLang="en-US" dirty="0" smtClean="0"/>
              <a:t>個資同意書下載連結https</a:t>
            </a:r>
            <a:r>
              <a:rPr lang="zh-TW" altLang="en-US" dirty="0"/>
              <a:t>://drive.google.com/drive/folders/1ZZmjGyCb4pshFk9h4HkVcu3o1xiqM8DP?usp=drive_link</a:t>
            </a:r>
          </a:p>
        </p:txBody>
      </p:sp>
    </p:spTree>
    <p:extLst>
      <p:ext uri="{BB962C8B-B14F-4D97-AF65-F5344CB8AC3E}">
        <p14:creationId xmlns:p14="http://schemas.microsoft.com/office/powerpoint/2010/main" val="131703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  <p:tag name="THINKCELLUNDODONOTDELETE" val="2"/>
</p:tagLst>
</file>

<file path=ppt/theme/theme1.xml><?xml version="1.0" encoding="utf-8"?>
<a:theme xmlns:a="http://schemas.openxmlformats.org/drawingml/2006/main" name="1_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霧面玻璃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20000"/>
            <a:lumOff val="80000"/>
          </a:schemeClr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smtClean="0">
            <a:solidFill>
              <a:srgbClr val="000000"/>
            </a:solidFill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82740"/>
        </a:dk2>
        <a:lt2>
          <a:srgbClr val="BE0009"/>
        </a:lt2>
        <a:accent1>
          <a:srgbClr val="1C4C74"/>
        </a:accent1>
        <a:accent2>
          <a:srgbClr val="2C6D92"/>
        </a:accent2>
        <a:accent3>
          <a:srgbClr val="FFFFFF"/>
        </a:accent3>
        <a:accent4>
          <a:srgbClr val="000000"/>
        </a:accent4>
        <a:accent5>
          <a:srgbClr val="ABB2BC"/>
        </a:accent5>
        <a:accent6>
          <a:srgbClr val="276284"/>
        </a:accent6>
        <a:hlink>
          <a:srgbClr val="4797B9"/>
        </a:hlink>
        <a:folHlink>
          <a:srgbClr val="65C3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47169</TotalTime>
  <Words>597</Words>
  <Application>Microsoft Office PowerPoint</Application>
  <PresentationFormat>寬螢幕</PresentationFormat>
  <Paragraphs>52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Times New Roman</vt:lpstr>
      <vt:lpstr>Wingdings</vt:lpstr>
      <vt:lpstr>1_Standarddesign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Inscale GmbH &amp; Co. KG</dc:creator>
  <cp:lastModifiedBy>USER</cp:lastModifiedBy>
  <cp:revision>3335</cp:revision>
  <cp:lastPrinted>2023-10-12T09:25:02Z</cp:lastPrinted>
  <dcterms:created xsi:type="dcterms:W3CDTF">2004-11-16T16:03:16Z</dcterms:created>
  <dcterms:modified xsi:type="dcterms:W3CDTF">2023-10-30T07:52:23Z</dcterms:modified>
</cp:coreProperties>
</file>